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handoutMasterIdLst>
    <p:handoutMasterId r:id="rId16"/>
  </p:handoutMasterIdLst>
  <p:sldIdLst>
    <p:sldId id="275" r:id="rId2"/>
    <p:sldId id="256" r:id="rId3"/>
    <p:sldId id="266" r:id="rId4"/>
    <p:sldId id="257" r:id="rId5"/>
    <p:sldId id="283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4" r:id="rId14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2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178" cy="469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3833" y="0"/>
            <a:ext cx="3071178" cy="469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1838"/>
            <a:ext cx="3071178" cy="46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3833" y="8901838"/>
            <a:ext cx="3071178" cy="46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914EF3D-FD2D-439C-A1EF-5432CDA0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361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1178" cy="469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833" y="0"/>
            <a:ext cx="3071178" cy="469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6300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979" y="4451709"/>
            <a:ext cx="5668644" cy="4217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1838"/>
            <a:ext cx="3071178" cy="46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833" y="8901838"/>
            <a:ext cx="3071178" cy="46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6849166-9569-49EE-B64C-43D23468D7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12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87845A8-02AA-4F88-A864-FE62495F008D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604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44F9CB21-57E5-4CD7-91B0-0E0C60C39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EBFE-B932-417C-9ED2-367E098DC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10979-A0F3-4249-8F31-46A4F515E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590D2-E658-4D13-B450-359876C0B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C8341-E6B9-4288-B8E9-D7B4872F2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52CE2-099C-4E63-9CBB-31B8346F9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8E2EF-9C82-47F5-B44B-A481FE12A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CC08A-02C5-40B8-8EB3-214FF1CED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C1928-49B6-4EF5-B050-069724ACA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E6E60-6884-48EF-B29B-6A7C85CB4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25F6B-4770-4819-8FB2-0A576D4F3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>
              <a:cs typeface="+mn-cs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>
              <a:cs typeface="+mn-cs"/>
            </a:endParaRP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>
              <a:cs typeface="+mn-cs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>
              <a:cs typeface="+mn-cs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>
              <a:cs typeface="+mn-cs"/>
            </a:endParaRP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>
              <a:cs typeface="+mn-cs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 b="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cs typeface="+mn-cs"/>
              </a:defRPr>
            </a:lvl1pPr>
          </a:lstStyle>
          <a:p>
            <a:pPr>
              <a:defRPr/>
            </a:pPr>
            <a:fld id="{6D3D7E6A-7E9E-4289-B8E3-F7F96EA47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c-afo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c-afo.org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centerweb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SPECIAL ANNOUNCEMENT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From Our President</a:t>
            </a:r>
          </a:p>
          <a:p>
            <a:r>
              <a:rPr lang="en-US" dirty="0" smtClean="0"/>
              <a:t>Elise </a:t>
            </a:r>
            <a:r>
              <a:rPr lang="en-US" dirty="0" err="1" smtClean="0"/>
              <a:t>Naccarato</a:t>
            </a:r>
            <a:r>
              <a:rPr lang="en-US" dirty="0" err="1"/>
              <a:t>-</a:t>
            </a:r>
            <a:r>
              <a:rPr lang="en-US" dirty="0" err="1" smtClean="0"/>
              <a:t>Grosspietsch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79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Service Recognition</a:t>
            </a:r>
          </a:p>
          <a:p>
            <a:pPr lvl="1"/>
            <a:r>
              <a:rPr lang="en-US" dirty="0" smtClean="0"/>
              <a:t>Completion of 15</a:t>
            </a:r>
            <a:r>
              <a:rPr lang="en-US" baseline="30000" dirty="0" smtClean="0"/>
              <a:t>th</a:t>
            </a:r>
            <a:r>
              <a:rPr lang="en-US" dirty="0" smtClean="0"/>
              <a:t> year, $100 stipend</a:t>
            </a:r>
          </a:p>
          <a:p>
            <a:pPr lvl="2"/>
            <a:r>
              <a:rPr lang="en-US" dirty="0" smtClean="0"/>
              <a:t>Stipend paid during Fall semester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Completion of 20</a:t>
            </a:r>
            <a:r>
              <a:rPr lang="en-US" baseline="30000" dirty="0" smtClean="0"/>
              <a:t>th</a:t>
            </a:r>
            <a:r>
              <a:rPr lang="en-US" dirty="0" smtClean="0"/>
              <a:t> year and 5 year increments, select item from gift catalog &amp; invitation to College’s Recognition Dinner</a:t>
            </a:r>
          </a:p>
          <a:p>
            <a:pPr lvl="2"/>
            <a:r>
              <a:rPr lang="en-US" dirty="0" smtClean="0"/>
              <a:t>Awards made in April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81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Special Assignments</a:t>
            </a:r>
          </a:p>
          <a:p>
            <a:pPr lvl="1"/>
            <a:r>
              <a:rPr lang="en-US" dirty="0" smtClean="0"/>
              <a:t>Deans can pay $35/hour for service on academic committee or for special project</a:t>
            </a:r>
          </a:p>
          <a:p>
            <a:pPr lvl="1"/>
            <a:r>
              <a:rPr lang="en-US" dirty="0" smtClean="0"/>
              <a:t>Get everything in writing! Email is 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4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Officer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Per By-Laws, President &amp; Secretary</a:t>
            </a:r>
          </a:p>
          <a:p>
            <a:pPr lvl="1"/>
            <a:r>
              <a:rPr lang="en-US" sz="2400" dirty="0" smtClean="0"/>
              <a:t>Needed: 3 adjuncts as Nominating Committee</a:t>
            </a:r>
          </a:p>
          <a:p>
            <a:pPr marL="457200" lvl="1" indent="0">
              <a:buNone/>
            </a:pPr>
            <a:r>
              <a:rPr lang="en-US" sz="2400" dirty="0"/>
              <a:t>d</a:t>
            </a:r>
            <a:r>
              <a:rPr lang="en-US" sz="2400" dirty="0" smtClean="0"/>
              <a:t>etermined between February 1 – March 1</a:t>
            </a:r>
          </a:p>
          <a:p>
            <a:pPr lvl="1"/>
            <a:r>
              <a:rPr lang="en-US" sz="2400" dirty="0" smtClean="0"/>
              <a:t>Nominations open by March </a:t>
            </a:r>
            <a:r>
              <a:rPr lang="en-US" sz="2400" dirty="0" smtClean="0"/>
              <a:t>15; watch for emails</a:t>
            </a:r>
            <a:endParaRPr lang="en-US" sz="2400" dirty="0" smtClean="0"/>
          </a:p>
          <a:p>
            <a:pPr lvl="1"/>
            <a:r>
              <a:rPr lang="en-US" sz="2400" dirty="0" smtClean="0"/>
              <a:t>Election no earlier than April 15</a:t>
            </a:r>
          </a:p>
          <a:p>
            <a:pPr lvl="1"/>
            <a:r>
              <a:rPr lang="en-US" sz="2400" dirty="0" smtClean="0"/>
              <a:t>Notify any current officer if you would like to be on the Nominating Committee</a:t>
            </a:r>
          </a:p>
          <a:p>
            <a:pPr lvl="1"/>
            <a:r>
              <a:rPr lang="en-US" sz="2400" dirty="0" smtClean="0"/>
              <a:t>See handout for officers’ responsibilities &amp; perks</a:t>
            </a:r>
          </a:p>
          <a:p>
            <a:pPr marL="457200" lvl="1" indent="0">
              <a:buNone/>
            </a:pPr>
            <a:r>
              <a:rPr lang="en-US" sz="2400" dirty="0" smtClean="0"/>
              <a:t>See full By-Laws at </a:t>
            </a:r>
            <a:r>
              <a:rPr lang="en-US" sz="2400" dirty="0" smtClean="0">
                <a:hlinkClick r:id="rId2"/>
              </a:rPr>
              <a:t>www.clc-afo.org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499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MEETINGS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Adult Ed: C005</a:t>
            </a:r>
          </a:p>
          <a:p>
            <a:r>
              <a:rPr lang="en-US" sz="2400" b="1" dirty="0" smtClean="0"/>
              <a:t>BIO: C134</a:t>
            </a:r>
          </a:p>
          <a:p>
            <a:r>
              <a:rPr lang="en-US" sz="2400" b="1" dirty="0" smtClean="0"/>
              <a:t>BUS, </a:t>
            </a:r>
            <a:r>
              <a:rPr lang="en-US" sz="2400" b="1" dirty="0" err="1" smtClean="0"/>
              <a:t>Comm</a:t>
            </a:r>
            <a:r>
              <a:rPr lang="en-US" sz="2400" b="1" dirty="0" smtClean="0"/>
              <a:t> Arts, EMPS, SOC:</a:t>
            </a:r>
          </a:p>
          <a:p>
            <a:pPr marL="0" indent="0">
              <a:buNone/>
            </a:pPr>
            <a:r>
              <a:rPr lang="en-US" sz="2400" b="1" dirty="0" smtClean="0"/>
              <a:t>	No Division meetings; go to Division 	office for Department meeting </a:t>
            </a:r>
            <a:r>
              <a:rPr lang="en-US" sz="2400" b="1" smtClean="0"/>
              <a:t>	</a:t>
            </a:r>
            <a:r>
              <a:rPr lang="en-US" sz="2400" b="1" smtClean="0"/>
              <a:t>location </a:t>
            </a:r>
            <a:r>
              <a:rPr lang="en-US" sz="2400" b="1" dirty="0" smtClean="0"/>
              <a:t>if you </a:t>
            </a:r>
            <a:r>
              <a:rPr lang="en-US" sz="2400" b="1" smtClean="0"/>
              <a:t>don’t know it</a:t>
            </a:r>
            <a:endParaRPr lang="en-US" sz="2400" b="1" dirty="0" smtClean="0"/>
          </a:p>
          <a:p>
            <a:r>
              <a:rPr lang="en-US" sz="2400" b="1" dirty="0" smtClean="0"/>
              <a:t>Counselors: Check with Counseling Office</a:t>
            </a:r>
          </a:p>
          <a:p>
            <a:r>
              <a:rPr lang="en-US" sz="2400" b="1" dirty="0" smtClean="0"/>
              <a:t>Librarians: Reference </a:t>
            </a:r>
            <a:r>
              <a:rPr lang="en-US" sz="2400" b="1" dirty="0" smtClean="0"/>
              <a:t>Area</a:t>
            </a:r>
          </a:p>
          <a:p>
            <a:pPr marL="0" indent="0" algn="ctr">
              <a:buNone/>
            </a:pPr>
            <a:r>
              <a:rPr lang="en-US" sz="2400" b="1" u="sng" dirty="0" smtClean="0"/>
              <a:t>Questions? Have a great semester!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2179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72400" cy="1905000"/>
          </a:xfrm>
        </p:spPr>
        <p:txBody>
          <a:bodyPr/>
          <a:lstStyle/>
          <a:p>
            <a:pPr algn="ctr" eaLnBrk="1" hangingPunct="1"/>
            <a:r>
              <a:rPr lang="en-US" sz="4000" b="1" smtClean="0"/>
              <a:t>CLC – AFO</a:t>
            </a:r>
            <a:br>
              <a:rPr lang="en-US" sz="4000" b="1" smtClean="0"/>
            </a:br>
            <a:r>
              <a:rPr lang="en-US" sz="4000" b="1" smtClean="0"/>
              <a:t>Adjunct Faculty Organization</a:t>
            </a:r>
            <a:r>
              <a:rPr lang="en-US" smtClean="0"/>
              <a:t/>
            </a:r>
            <a:br>
              <a:rPr lang="en-US" smtClean="0"/>
            </a:br>
            <a:endParaRPr lang="en-US" sz="2000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90600" y="2895600"/>
            <a:ext cx="7620000" cy="3581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Spring ’13 General Meeting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000" b="1" dirty="0" smtClean="0"/>
              <a:t>Acting President:</a:t>
            </a:r>
            <a:r>
              <a:rPr lang="en-US" b="1" dirty="0" smtClean="0"/>
              <a:t> 		</a:t>
            </a:r>
            <a:r>
              <a:rPr lang="en-US" sz="2000" b="1" dirty="0" smtClean="0"/>
              <a:t>Marilyn </a:t>
            </a:r>
            <a:r>
              <a:rPr lang="en-US" sz="2000" b="1" dirty="0" err="1" smtClean="0"/>
              <a:t>Sarich</a:t>
            </a:r>
            <a:endParaRPr lang="en-US" sz="2000" b="1" dirty="0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000" b="1" dirty="0" smtClean="0"/>
              <a:t>Acting Vice-President:     	John </a:t>
            </a:r>
            <a:r>
              <a:rPr lang="en-US" sz="2000" b="1" dirty="0" err="1" smtClean="0"/>
              <a:t>Carobine</a:t>
            </a:r>
            <a:endParaRPr lang="en-US" sz="2000" b="1" dirty="0" smtClean="0"/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000" b="1" dirty="0" smtClean="0"/>
              <a:t>Secretary:	        		Open</a:t>
            </a:r>
          </a:p>
          <a:p>
            <a:pPr algn="l" eaLnBrk="1" hangingPunct="1">
              <a:lnSpc>
                <a:spcPct val="80000"/>
              </a:lnSpc>
              <a:buFont typeface="Wingdings" pitchFamily="2" charset="2"/>
              <a:buChar char="n"/>
            </a:pPr>
            <a:r>
              <a:rPr lang="en-US" sz="2000" b="1" dirty="0" smtClean="0"/>
              <a:t>Treasurer:    		 	Brian Smith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b="1" dirty="0" smtClean="0"/>
              <a:t>	</a:t>
            </a:r>
          </a:p>
          <a:p>
            <a:pPr algn="l" eaLnBrk="1" hangingPunct="1">
              <a:lnSpc>
                <a:spcPct val="80000"/>
              </a:lnSpc>
            </a:pPr>
            <a:endParaRPr lang="en-US" sz="20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1400" b="1" dirty="0" smtClean="0">
                <a:latin typeface="Arial" charset="0"/>
              </a:rPr>
              <a:t>		</a:t>
            </a:r>
            <a:r>
              <a:rPr lang="en-US" sz="1600" b="1" dirty="0" smtClean="0">
                <a:latin typeface="Arial" charset="0"/>
              </a:rPr>
              <a:t>CLC-AFO Webpage: </a:t>
            </a:r>
            <a:r>
              <a:rPr lang="en-US" sz="1600" b="1" dirty="0" smtClean="0">
                <a:latin typeface="Arial" charset="0"/>
                <a:hlinkClick r:id="rId2"/>
              </a:rPr>
              <a:t>www.clc-afo.org</a:t>
            </a:r>
            <a:endParaRPr lang="en-US" sz="1600" b="1" dirty="0" smtClean="0">
              <a:latin typeface="Arial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1400" b="1" dirty="0" smtClean="0"/>
              <a:t>	    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1400" b="1" dirty="0" smtClean="0"/>
              <a:t> 	</a:t>
            </a:r>
            <a:endParaRPr lang="en-US" sz="1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600" b="1" dirty="0" smtClean="0"/>
              <a:t>How to Contact </a:t>
            </a:r>
            <a:r>
              <a:rPr lang="en-US" sz="3600" b="1" dirty="0"/>
              <a:t>U</a:t>
            </a:r>
            <a:r>
              <a:rPr lang="en-US" sz="3600" b="1" dirty="0" smtClean="0"/>
              <a:t>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1800" b="1" u="sng" dirty="0" smtClean="0"/>
              <a:t>Email us </a:t>
            </a:r>
            <a:r>
              <a:rPr lang="en-US" sz="1800" b="1" dirty="0" smtClean="0"/>
              <a:t>at:</a:t>
            </a:r>
          </a:p>
          <a:p>
            <a:pPr marL="0" indent="0" eaLnBrk="1" hangingPunct="1">
              <a:buNone/>
            </a:pPr>
            <a:endParaRPr lang="en-US" sz="1800" b="1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en-US" sz="1800" b="1" dirty="0" smtClean="0"/>
              <a:t>- Marilyn </a:t>
            </a:r>
            <a:r>
              <a:rPr lang="en-US" sz="1800" b="1" dirty="0" err="1" smtClean="0"/>
              <a:t>Sarich</a:t>
            </a:r>
            <a:r>
              <a:rPr lang="en-US" sz="1800" b="1" dirty="0" smtClean="0"/>
              <a:t>, Adult Ed:      </a:t>
            </a:r>
            <a:r>
              <a:rPr lang="en-US" sz="1800" b="1" dirty="0" smtClean="0">
                <a:solidFill>
                  <a:schemeClr val="folHlink"/>
                </a:solidFill>
              </a:rPr>
              <a:t>MSarich@clcillinois.edu</a:t>
            </a:r>
          </a:p>
          <a:p>
            <a:pPr eaLnBrk="1" hangingPunct="1"/>
            <a:r>
              <a:rPr lang="en-US" sz="1800" b="1" dirty="0" smtClean="0"/>
              <a:t>- Brian Smith, </a:t>
            </a:r>
            <a:r>
              <a:rPr lang="en-US" sz="1800" b="1" dirty="0" err="1" smtClean="0"/>
              <a:t>Comm</a:t>
            </a:r>
            <a:r>
              <a:rPr lang="en-US" sz="1800" b="1" dirty="0" smtClean="0"/>
              <a:t> Arts:     </a:t>
            </a:r>
            <a:r>
              <a:rPr lang="en-US" sz="1800" b="1" dirty="0" smtClean="0">
                <a:solidFill>
                  <a:schemeClr val="folHlink"/>
                </a:solidFill>
              </a:rPr>
              <a:t>BrianSmith@clcillinois.edu</a:t>
            </a:r>
            <a:endParaRPr lang="en-US" sz="1800" b="1" dirty="0" smtClean="0"/>
          </a:p>
          <a:p>
            <a:pPr eaLnBrk="1" hangingPunct="1"/>
            <a:r>
              <a:rPr lang="en-US" sz="1800" b="1" dirty="0" smtClean="0"/>
              <a:t>- John </a:t>
            </a:r>
            <a:r>
              <a:rPr lang="en-US" sz="1800" b="1" dirty="0" err="1" smtClean="0"/>
              <a:t>Carobine</a:t>
            </a:r>
            <a:r>
              <a:rPr lang="en-US" sz="1800" b="1" dirty="0" smtClean="0"/>
              <a:t>, Adult Ed:      </a:t>
            </a:r>
            <a:r>
              <a:rPr lang="en-US" sz="1800" b="1" dirty="0" smtClean="0">
                <a:solidFill>
                  <a:schemeClr val="folHlink"/>
                </a:solidFill>
              </a:rPr>
              <a:t>JCarobine@clcillinois.edu</a:t>
            </a:r>
            <a:r>
              <a:rPr lang="en-US" sz="1600" b="1" dirty="0" smtClean="0"/>
              <a:t>                 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1600" b="1" dirty="0" smtClean="0"/>
              <a:t>     </a:t>
            </a:r>
            <a:r>
              <a:rPr lang="en-US" sz="1800" b="1" dirty="0" smtClean="0"/>
              <a:t>- or –</a:t>
            </a:r>
            <a:r>
              <a:rPr lang="en-US" sz="1600" b="1" dirty="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800" b="1" u="sng" dirty="0" smtClean="0"/>
              <a:t>Leave a message </a:t>
            </a:r>
            <a:r>
              <a:rPr lang="en-US" sz="1800" b="1" dirty="0" smtClean="0"/>
              <a:t>at:</a:t>
            </a:r>
          </a:p>
          <a:p>
            <a:pPr eaLnBrk="1" hangingPunct="1"/>
            <a:r>
              <a:rPr lang="en-US" sz="1600" b="1" dirty="0" smtClean="0"/>
              <a:t>CLC:  Room A219:    		847-543-</a:t>
            </a:r>
            <a:r>
              <a:rPr lang="en-US" sz="1600" b="1" dirty="0" smtClean="0">
                <a:solidFill>
                  <a:schemeClr val="hlink"/>
                </a:solidFill>
              </a:rPr>
              <a:t>2991</a:t>
            </a:r>
            <a:r>
              <a:rPr lang="en-US" sz="1600" b="1" dirty="0" smtClean="0"/>
              <a:t> </a:t>
            </a:r>
          </a:p>
          <a:p>
            <a:pPr eaLnBrk="1" hangingPunct="1"/>
            <a:r>
              <a:rPr lang="en-US" sz="1600" b="1" dirty="0" smtClean="0"/>
              <a:t>Local 504</a:t>
            </a:r>
            <a:r>
              <a:rPr lang="en-US" sz="1400" dirty="0" smtClean="0"/>
              <a:t> </a:t>
            </a:r>
            <a:r>
              <a:rPr lang="en-US" sz="1200" dirty="0" smtClean="0"/>
              <a:t>(IFT-AFT / AFL-CIO) </a:t>
            </a:r>
            <a:r>
              <a:rPr lang="en-US" sz="1600" b="1" dirty="0" smtClean="0"/>
              <a:t>: 	847-623-7725 ext. </a:t>
            </a:r>
            <a:r>
              <a:rPr lang="en-US" sz="1600" b="1" dirty="0" smtClean="0">
                <a:solidFill>
                  <a:srgbClr val="FF0000"/>
                </a:solidFill>
              </a:rPr>
              <a:t>54</a:t>
            </a:r>
            <a:endParaRPr lang="en-US" sz="16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> 	</a:t>
            </a:r>
            <a:r>
              <a:rPr lang="en-US" sz="1400" dirty="0" smtClean="0"/>
              <a:t>(248 </a:t>
            </a:r>
            <a:r>
              <a:rPr lang="en-US" sz="1400" dirty="0" err="1" smtClean="0"/>
              <a:t>Ambrogio</a:t>
            </a:r>
            <a:r>
              <a:rPr lang="en-US" sz="1400" dirty="0" smtClean="0"/>
              <a:t> Dr</a:t>
            </a:r>
            <a:r>
              <a:rPr lang="en-US" sz="1400" dirty="0" smtClean="0"/>
              <a:t>. </a:t>
            </a:r>
            <a:r>
              <a:rPr lang="en-US" sz="1400" dirty="0" smtClean="0"/>
              <a:t>Gurnee, </a:t>
            </a:r>
            <a:r>
              <a:rPr lang="en-US" sz="1400" dirty="0" smtClean="0"/>
              <a:t>IL </a:t>
            </a:r>
            <a:r>
              <a:rPr lang="en-US" sz="1400" dirty="0" smtClean="0"/>
              <a:t>60031)</a:t>
            </a:r>
          </a:p>
          <a:p>
            <a:pPr eaLnBrk="1" hangingPunct="1">
              <a:buFont typeface="Wingdings" pitchFamily="2" charset="2"/>
              <a:buNone/>
            </a:pPr>
            <a:endParaRPr lang="en-US" sz="14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b="1" dirty="0" smtClean="0"/>
              <a:t>Informal meetings at Bill’s Pub on Wednesdays </a:t>
            </a:r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en-US" sz="1600" b="1" dirty="0" smtClean="0"/>
              <a:t>Watch for emails re dates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/>
              <a:t>		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5723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</a:t>
            </a:r>
            <a:r>
              <a:rPr lang="en-US" sz="3200" b="1" dirty="0" smtClean="0"/>
              <a:t>Pay Compensation/ Load Hour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017713"/>
            <a:ext cx="7812088" cy="4535487"/>
          </a:xfrm>
        </p:spPr>
        <p:txBody>
          <a:bodyPr/>
          <a:lstStyle/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/>
          </a:p>
          <a:p>
            <a:pPr lvl="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endParaRPr lang="en-US" sz="18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800" b="1" dirty="0" smtClean="0"/>
              <a:t>PhD, JD, MD, </a:t>
            </a:r>
            <a:r>
              <a:rPr lang="en-US" sz="1800" b="1" dirty="0" err="1" smtClean="0"/>
              <a:t>EdD</a:t>
            </a:r>
            <a:r>
              <a:rPr lang="en-US" sz="1800" b="1" dirty="0" smtClean="0"/>
              <a:t>, DDS, </a:t>
            </a:r>
            <a:r>
              <a:rPr lang="en-US" sz="1800" b="1" dirty="0" err="1" smtClean="0"/>
              <a:t>PsyD</a:t>
            </a:r>
            <a:r>
              <a:rPr lang="en-US" sz="1800" b="1" dirty="0" smtClean="0"/>
              <a:t>, etc. </a:t>
            </a:r>
            <a:r>
              <a:rPr lang="en-US" sz="1800" b="1" dirty="0" smtClean="0"/>
              <a:t>Stipend: $</a:t>
            </a:r>
            <a:r>
              <a:rPr lang="en-US" sz="1800" b="1" dirty="0" smtClean="0"/>
              <a:t>300/</a:t>
            </a:r>
            <a:r>
              <a:rPr lang="en-US" sz="1600" b="1" dirty="0" smtClean="0"/>
              <a:t>semester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600" b="1" dirty="0" smtClean="0"/>
              <a:t>          </a:t>
            </a:r>
            <a:r>
              <a:rPr lang="en-US" sz="1400" b="1" dirty="0" smtClean="0"/>
              <a:t>(</a:t>
            </a:r>
            <a:r>
              <a:rPr lang="en-US" sz="1400" b="1" u="sng" dirty="0" smtClean="0"/>
              <a:t>Transcript must be HR office for stipend by February 1</a:t>
            </a:r>
            <a:r>
              <a:rPr lang="en-US" sz="1400" b="1" dirty="0" smtClean="0"/>
              <a:t>)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400" b="1" dirty="0"/>
              <a:t>	 </a:t>
            </a:r>
            <a:r>
              <a:rPr lang="en-US" sz="1400" b="1" dirty="0" smtClean="0"/>
              <a:t>    Paid in </a:t>
            </a:r>
            <a:r>
              <a:rPr lang="en-US" sz="1400" b="1" u="sng" dirty="0" smtClean="0"/>
              <a:t>middle of semester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400" b="1" u="sng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1800" b="1" dirty="0" smtClean="0"/>
              <a:t>Distribution Dates – 1</a:t>
            </a:r>
            <a:r>
              <a:rPr lang="en-US" sz="1800" b="1" baseline="30000" dirty="0" smtClean="0"/>
              <a:t>st</a:t>
            </a:r>
            <a:r>
              <a:rPr lang="en-US" sz="1800" b="1" dirty="0" smtClean="0"/>
              <a:t> check on February 8 then every 2 weeks</a:t>
            </a:r>
            <a:endParaRPr lang="en-US" sz="1600" b="1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217359"/>
              </p:ext>
            </p:extLst>
          </p:nvPr>
        </p:nvGraphicFramePr>
        <p:xfrm>
          <a:off x="1524000" y="2057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4"/>
                          </a:solidFill>
                        </a:rPr>
                        <a:t>Teaching Adjuncts</a:t>
                      </a:r>
                      <a:endParaRPr lang="en-US" b="1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4"/>
                          </a:solidFill>
                        </a:rPr>
                        <a:t>2012-2013</a:t>
                      </a:r>
                      <a:endParaRPr lang="en-US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Non-GFO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$901/per</a:t>
                      </a:r>
                      <a:r>
                        <a:rPr lang="en-US" baseline="0" dirty="0" smtClean="0"/>
                        <a:t> load hour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$956/per</a:t>
                      </a:r>
                      <a:r>
                        <a:rPr lang="en-US" baseline="0" dirty="0" smtClean="0"/>
                        <a:t> load hour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Librarians/Counselors</a:t>
                      </a:r>
                      <a:endParaRPr lang="en-US" b="1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Non-GFO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$37.56/per clock hour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GFO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$39.85/per clock hour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APFs for Fall 2013</a:t>
            </a:r>
          </a:p>
          <a:p>
            <a:pPr lvl="1"/>
            <a:r>
              <a:rPr lang="en-US" dirty="0" smtClean="0"/>
              <a:t>Due Friday after Spring Break, April 5</a:t>
            </a:r>
          </a:p>
          <a:p>
            <a:pPr lvl="1"/>
            <a:r>
              <a:rPr lang="en-US" dirty="0" smtClean="0"/>
              <a:t>Watch for </a:t>
            </a:r>
            <a:r>
              <a:rPr lang="en-US" dirty="0" err="1" smtClean="0"/>
              <a:t>Kaarin</a:t>
            </a:r>
            <a:r>
              <a:rPr lang="en-US" dirty="0" smtClean="0"/>
              <a:t> </a:t>
            </a:r>
            <a:r>
              <a:rPr lang="en-US" dirty="0" err="1" smtClean="0"/>
              <a:t>Engstrom’s</a:t>
            </a:r>
            <a:r>
              <a:rPr lang="en-US" dirty="0" smtClean="0"/>
              <a:t> email</a:t>
            </a:r>
          </a:p>
          <a:p>
            <a:pPr lvl="1"/>
            <a:r>
              <a:rPr lang="en-US" dirty="0" smtClean="0"/>
              <a:t>Watch for change on APF; rank in order of importance: course, campus, time, days</a:t>
            </a:r>
          </a:p>
          <a:p>
            <a:pPr lvl="1"/>
            <a:r>
              <a:rPr lang="en-US" dirty="0" smtClean="0"/>
              <a:t>If GFO adjunct submits late APF, assignment will be made with non-GFOs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77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Abused &amp; Neglected Child Reporting Policy</a:t>
            </a:r>
          </a:p>
          <a:p>
            <a:pPr lvl="1"/>
            <a:r>
              <a:rPr lang="en-US" sz="2400" dirty="0" smtClean="0"/>
              <a:t>State Law; in response to Penn State fiasco</a:t>
            </a:r>
          </a:p>
          <a:p>
            <a:pPr lvl="1"/>
            <a:r>
              <a:rPr lang="en-US" sz="2400" dirty="0" smtClean="0"/>
              <a:t>By law, all employees of higher </a:t>
            </a:r>
            <a:r>
              <a:rPr lang="en-US" sz="2400" dirty="0" err="1" smtClean="0"/>
              <a:t>ed</a:t>
            </a:r>
            <a:r>
              <a:rPr lang="en-US" sz="2400" dirty="0" smtClean="0"/>
              <a:t> institutions are mandated reporters</a:t>
            </a:r>
          </a:p>
          <a:p>
            <a:pPr lvl="1"/>
            <a:r>
              <a:rPr lang="en-US" sz="2400" dirty="0" smtClean="0"/>
              <a:t>On-line training (about 30 minutes)</a:t>
            </a:r>
          </a:p>
          <a:p>
            <a:pPr lvl="1"/>
            <a:r>
              <a:rPr lang="en-US" sz="2400" dirty="0" smtClean="0"/>
              <a:t>If you have already done training, no need to repeat</a:t>
            </a:r>
          </a:p>
          <a:p>
            <a:pPr lvl="1"/>
            <a:r>
              <a:rPr lang="en-US" sz="2400" dirty="0" smtClean="0"/>
              <a:t>More info from Susan </a:t>
            </a:r>
            <a:r>
              <a:rPr lang="en-US" sz="2400" dirty="0" err="1" smtClean="0"/>
              <a:t>Yasecko</a:t>
            </a:r>
            <a:r>
              <a:rPr lang="en-US" sz="2400" dirty="0" smtClean="0"/>
              <a:t>, Executive Director of HR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14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Disabled Student in Your Class?</a:t>
            </a:r>
          </a:p>
          <a:p>
            <a:pPr lvl="1"/>
            <a:r>
              <a:rPr lang="en-US" sz="2000" dirty="0" smtClean="0"/>
              <a:t>Contact Associate Dean, Director</a:t>
            </a:r>
          </a:p>
          <a:p>
            <a:pPr lvl="1"/>
            <a:r>
              <a:rPr lang="en-US" sz="2000" dirty="0" smtClean="0"/>
              <a:t>Check Office of Student with Disabilities’ (OSD)</a:t>
            </a:r>
          </a:p>
          <a:p>
            <a:pPr marL="457200" lvl="1" indent="0">
              <a:buNone/>
            </a:pPr>
            <a:r>
              <a:rPr lang="en-US" sz="2000" dirty="0"/>
              <a:t>w</a:t>
            </a:r>
            <a:r>
              <a:rPr lang="en-US" sz="2000" dirty="0" smtClean="0"/>
              <a:t>ebsite on Intranet or call at ext. 2055</a:t>
            </a:r>
          </a:p>
          <a:p>
            <a:pPr lvl="1"/>
            <a:r>
              <a:rPr lang="en-US" sz="2000" dirty="0" smtClean="0"/>
              <a:t>OSD can provide math tutor</a:t>
            </a:r>
          </a:p>
          <a:p>
            <a:pPr lvl="1"/>
            <a:r>
              <a:rPr lang="en-US" sz="2000" dirty="0" smtClean="0"/>
              <a:t>See PDC website for workshops</a:t>
            </a:r>
          </a:p>
          <a:p>
            <a:pPr marL="457200" lvl="1" indent="0">
              <a:buNone/>
            </a:pPr>
            <a:r>
              <a:rPr lang="en-US" sz="2000" b="1" u="sng" dirty="0" smtClean="0"/>
              <a:t>Adult Ed instructors:</a:t>
            </a:r>
          </a:p>
          <a:p>
            <a:pPr lvl="1"/>
            <a:r>
              <a:rPr lang="en-US" sz="2000" dirty="0" smtClean="0"/>
              <a:t>Contact Literacy Volunteer Coordinator ext. 2327; tutor may be available</a:t>
            </a:r>
          </a:p>
          <a:p>
            <a:pPr lvl="1"/>
            <a:r>
              <a:rPr lang="en-US" sz="2000" dirty="0" smtClean="0"/>
              <a:t>Check ALRC at </a:t>
            </a:r>
            <a:r>
              <a:rPr lang="en-US" sz="2000" dirty="0" smtClean="0">
                <a:hlinkClick r:id="rId2"/>
              </a:rPr>
              <a:t>www.thecenterweb.org</a:t>
            </a:r>
            <a:r>
              <a:rPr lang="en-US" sz="2000" dirty="0" smtClean="0"/>
              <a:t> for workshops </a:t>
            </a:r>
          </a:p>
          <a:p>
            <a:pPr marL="457200" lvl="1" indent="0">
              <a:buNone/>
            </a:pPr>
            <a:r>
              <a:rPr lang="en-US" sz="2000" b="1" dirty="0" smtClean="0"/>
              <a:t>PRIVACY LAWS GOVERN ALL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2223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Business,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Disabled Students:</a:t>
            </a:r>
          </a:p>
          <a:p>
            <a:pPr lvl="1"/>
            <a:r>
              <a:rPr lang="en-US" sz="2400" dirty="0" smtClean="0"/>
              <a:t>Can be removed from class if disruptive</a:t>
            </a:r>
          </a:p>
          <a:p>
            <a:pPr lvl="1"/>
            <a:r>
              <a:rPr lang="en-US" sz="2400" dirty="0" smtClean="0"/>
              <a:t>Report behavior to your Associate Dean, Director</a:t>
            </a:r>
          </a:p>
          <a:p>
            <a:pPr lvl="1"/>
            <a:r>
              <a:rPr lang="en-US" sz="2400" dirty="0" smtClean="0"/>
              <a:t>If necessary, complete “Student Behavior Complaint/Intervention Form” on Intranet under “Faculty Resources”</a:t>
            </a:r>
          </a:p>
          <a:p>
            <a:pPr lvl="1"/>
            <a:r>
              <a:rPr lang="en-US" sz="2400" dirty="0" smtClean="0"/>
              <a:t>Form goes to VP of Student Development’s office</a:t>
            </a:r>
            <a:endParaRPr lang="en-US" sz="2400" dirty="0"/>
          </a:p>
          <a:p>
            <a:pPr lvl="1"/>
            <a:r>
              <a:rPr lang="en-US" sz="2400" dirty="0" smtClean="0"/>
              <a:t>Student Development will intervene as needed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4290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Reminders: New CBA Provisions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For GFOs, 3 levels of PD benefits</a:t>
            </a:r>
          </a:p>
          <a:p>
            <a:pPr lvl="1"/>
            <a:r>
              <a:rPr lang="en-US" dirty="0" smtClean="0"/>
              <a:t>GFO status: $500</a:t>
            </a:r>
          </a:p>
          <a:p>
            <a:pPr lvl="1"/>
            <a:r>
              <a:rPr lang="en-US" dirty="0" smtClean="0"/>
              <a:t>15+ semesters: $750</a:t>
            </a:r>
          </a:p>
          <a:p>
            <a:pPr lvl="1"/>
            <a:r>
              <a:rPr lang="en-US" dirty="0" smtClean="0"/>
              <a:t>25+ semesters: $1000</a:t>
            </a:r>
          </a:p>
          <a:p>
            <a:pPr marL="457200" lvl="1" indent="0">
              <a:buNone/>
            </a:pPr>
            <a:r>
              <a:rPr lang="en-US" dirty="0" smtClean="0"/>
              <a:t>Work with your Dean or designee to demo what you’ve learned and earn $150 stipend</a:t>
            </a:r>
          </a:p>
          <a:p>
            <a:pPr marL="457200" lvl="1" indent="0">
              <a:buNone/>
            </a:pPr>
            <a:r>
              <a:rPr lang="en-US" dirty="0" smtClean="0"/>
              <a:t>-Excludes PD required for grants, etc.</a:t>
            </a:r>
          </a:p>
          <a:p>
            <a:pPr marL="457200" lvl="1" indent="0">
              <a:buNone/>
            </a:pPr>
            <a:r>
              <a:rPr lang="en-US" dirty="0" smtClean="0"/>
              <a:t>-See Article 3.G.-I for details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3900</TotalTime>
  <Words>565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Blends</vt:lpstr>
      <vt:lpstr>SPECIAL ANNOUNCEMENT</vt:lpstr>
      <vt:lpstr>CLC – AFO Adjunct Faculty Organization </vt:lpstr>
      <vt:lpstr>How to Contact Us</vt:lpstr>
      <vt:lpstr>  Pay Compensation/ Load Hour</vt:lpstr>
      <vt:lpstr>OLD BUSINESS</vt:lpstr>
      <vt:lpstr>New Business</vt:lpstr>
      <vt:lpstr>New Business, continued</vt:lpstr>
      <vt:lpstr>New Business, continued</vt:lpstr>
      <vt:lpstr>Reminders: New CBA Provisions</vt:lpstr>
      <vt:lpstr>Reminders, continued</vt:lpstr>
      <vt:lpstr>Reminders, continued</vt:lpstr>
      <vt:lpstr>Officer Elections</vt:lpstr>
      <vt:lpstr>DIVISION MEETINGS  </vt:lpstr>
    </vt:vector>
  </TitlesOfParts>
  <Company>EFNG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IFT-AFT, Local 504</dc:title>
  <dc:creator>Elise</dc:creator>
  <cp:lastModifiedBy>Marilyn</cp:lastModifiedBy>
  <cp:revision>260</cp:revision>
  <cp:lastPrinted>2013-01-14T21:45:12Z</cp:lastPrinted>
  <dcterms:created xsi:type="dcterms:W3CDTF">2007-08-07T23:16:04Z</dcterms:created>
  <dcterms:modified xsi:type="dcterms:W3CDTF">2013-01-15T21:19:22Z</dcterms:modified>
</cp:coreProperties>
</file>