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262" r:id="rId3"/>
    <p:sldId id="261" r:id="rId4"/>
    <p:sldId id="276" r:id="rId5"/>
    <p:sldId id="258" r:id="rId6"/>
    <p:sldId id="277" r:id="rId7"/>
    <p:sldId id="259" r:id="rId8"/>
    <p:sldId id="263" r:id="rId9"/>
    <p:sldId id="275" r:id="rId10"/>
    <p:sldId id="281" r:id="rId11"/>
    <p:sldId id="264" r:id="rId12"/>
    <p:sldId id="267" r:id="rId13"/>
    <p:sldId id="278" r:id="rId14"/>
    <p:sldId id="279" r:id="rId15"/>
    <p:sldId id="280" r:id="rId16"/>
    <p:sldId id="269"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96" y="-18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C999048-1E5A-4D0A-9F57-60E2D338E02B}" type="datetimeFigureOut">
              <a:rPr lang="en-US"/>
              <a:pPr>
                <a:defRPr/>
              </a:pPr>
              <a:t>8/30/2012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BD74D7B-CBA1-4286-A694-61C67B4FC89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31B671C-8B07-4F34-BCB9-577E65EDAF06}" type="datetimeFigureOut">
              <a:rPr lang="en-US"/>
              <a:pPr>
                <a:defRPr/>
              </a:pPr>
              <a:t>8/30/2012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4714DF0-EFD9-4D5A-B150-63E773275B8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5CCA13D-F5D2-4C8A-BB14-F977E21964FE}"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4714DF0-EFD9-4D5A-B150-63E773275B8E}" type="slidenum">
              <a:rPr lang="en-US" smtClean="0"/>
              <a:pPr>
                <a:defRPr/>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AD5DF6E5-4B5A-481E-9626-3BF16CA49DE5}" type="datetimeFigureOut">
              <a:rPr lang="en-US"/>
              <a:pPr>
                <a:defRPr/>
              </a:pPr>
              <a:t>8/30/2012</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655B4D8C-3A62-4017-8220-5818FA5E9AB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C8C575EC-7D26-4CE8-A0D0-9DA43FF345AA}" type="datetimeFigureOut">
              <a:rPr lang="en-US"/>
              <a:pPr>
                <a:defRPr/>
              </a:pPr>
              <a:t>8/30/2012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400A8FE-6B5F-45E6-BF2E-50AA303A729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262B8F0-5800-4E89-8569-C3CE4B6F2690}" type="datetimeFigureOut">
              <a:rPr lang="en-US"/>
              <a:pPr>
                <a:defRPr/>
              </a:pPr>
              <a:t>8/30/2012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1F874C9-42D0-4777-A7EB-9C900FDE557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961E09C2-F7D8-4392-A987-92D09FE22694}" type="datetimeFigureOut">
              <a:rPr lang="en-US"/>
              <a:pPr>
                <a:defRPr/>
              </a:pPr>
              <a:t>8/30/2012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6C070280-3052-44A1-A461-EC1CC94B9DA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5E372CE8-0B79-497E-95B0-2E07F9A47D62}" type="datetimeFigureOut">
              <a:rPr lang="en-US"/>
              <a:pPr>
                <a:defRPr/>
              </a:pPr>
              <a:t>8/30/2012</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34B43CF1-189E-48AC-83CB-21605B8EB2B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0EE57569-E350-4AC6-84C9-16D4AE144C78}" type="datetimeFigureOut">
              <a:rPr lang="en-US"/>
              <a:pPr>
                <a:defRPr/>
              </a:pPr>
              <a:t>8/30/2012</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B26B142F-468E-4DEF-B47E-86D868AB588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285E8A73-948C-4461-8F30-F4F4D46984BE}" type="datetimeFigureOut">
              <a:rPr lang="en-US"/>
              <a:pPr>
                <a:defRPr/>
              </a:pPr>
              <a:t>8/30/2012</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FBA6809D-65FE-4E96-B76F-6D3DA2C23B8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B89B5E9D-7FAD-49D1-8F60-9A4F89515618}" type="datetimeFigureOut">
              <a:rPr lang="en-US"/>
              <a:pPr>
                <a:defRPr/>
              </a:pPr>
              <a:t>8/30/2012</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2ADE5E33-3A30-47EF-84E4-7B1380CF23B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8FF110E9-F435-44B5-B5BA-5EF51F67F600}" type="datetimeFigureOut">
              <a:rPr lang="en-US"/>
              <a:pPr>
                <a:defRPr/>
              </a:pPr>
              <a:t>8/30/2012</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4734B5C1-B77B-4B7C-AB6B-E7AC69F4477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E83FE9DA-230E-40BA-A143-4413C454E30F}" type="datetimeFigureOut">
              <a:rPr lang="en-US"/>
              <a:pPr>
                <a:defRPr/>
              </a:pPr>
              <a:t>8/30/2012</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7A0257AE-D3E7-40DB-B207-3F8241BE37D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08F55C26-FC8C-457A-973D-287E18D2207A}" type="datetimeFigureOut">
              <a:rPr lang="en-US"/>
              <a:pPr>
                <a:defRPr/>
              </a:pPr>
              <a:t>8/30/2012</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B1546EA8-CD4C-4D18-BE88-4CD2B2517CC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D3195C6D-D1FF-4223-814C-CD0D103F406D}" type="datetimeFigureOut">
              <a:rPr lang="en-US"/>
              <a:pPr>
                <a:defRPr/>
              </a:pPr>
              <a:t>8/30/2012</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0694E402-CBE7-45FD-B181-808CB036E5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7" r:id="rId1"/>
    <p:sldLayoutId id="2147483733" r:id="rId2"/>
    <p:sldLayoutId id="2147483738" r:id="rId3"/>
    <p:sldLayoutId id="2147483739" r:id="rId4"/>
    <p:sldLayoutId id="2147483740" r:id="rId5"/>
    <p:sldLayoutId id="2147483741" r:id="rId6"/>
    <p:sldLayoutId id="2147483734" r:id="rId7"/>
    <p:sldLayoutId id="2147483742" r:id="rId8"/>
    <p:sldLayoutId id="2147483743" r:id="rId9"/>
    <p:sldLayoutId id="2147483735" r:id="rId10"/>
    <p:sldLayoutId id="2147483736"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outlook.clcillinois.edu/owa/redir.aspx?C=2dd2279d6d5942cdaa6cd2eb043cb61f&amp;URL=http://frodo.clcillinois.edu:8086/ssd/ComplaintForm2.aspx?logout=true" TargetMode="External"/><Relationship Id="rId2" Type="http://schemas.openxmlformats.org/officeDocument/2006/relationships/hyperlink" Target="https://outlook.clcillinois.edu/owa/redir.aspx?C=2dd2279d6d5942cdaa6cd2eb043cb61f&amp;URL=http://frodo.clcillinois.edu:8086/ssd/ComplaintForm.asp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outlook.clcillinois.edu/owa/redir.aspx?C=2dd2279d6d5942cdaa6cd2eb043cb61f&amp;URL=http://frodo.clcillinois.edu:8086/ssd/ComplaintForm.aspx" TargetMode="External"/><Relationship Id="rId2" Type="http://schemas.openxmlformats.org/officeDocument/2006/relationships/hyperlink" Target="https://outlook.clcillinois.edu/owa/redir.aspx?C=2dd2279d6d5942cdaa6cd2eb043cb61f&amp;URL=http://clcweb.clcillinois.edu/exchange/depts/ssd/uploads/CATEGORY.doc"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399"/>
            <a:ext cx="7696200" cy="2209801"/>
          </a:xfrm>
        </p:spPr>
        <p:txBody>
          <a:bodyPr>
            <a:normAutofit fontScale="90000"/>
          </a:bodyPr>
          <a:lstStyle/>
          <a:p>
            <a:pPr algn="l" eaLnBrk="1" fontAlgn="auto" hangingPunct="1">
              <a:spcAft>
                <a:spcPts val="0"/>
              </a:spcAft>
              <a:defRPr/>
            </a:pPr>
            <a:r>
              <a:rPr lang="en-US" dirty="0" smtClean="0"/>
              <a:t>Ratification Meeting</a:t>
            </a:r>
            <a:br>
              <a:rPr lang="en-US" dirty="0" smtClean="0"/>
            </a:br>
            <a:r>
              <a:rPr lang="en-US" sz="2000" dirty="0" smtClean="0"/>
              <a:t>Bargaining Committee: </a:t>
            </a:r>
            <a:br>
              <a:rPr lang="en-US" sz="2000" dirty="0" smtClean="0"/>
            </a:br>
            <a:r>
              <a:rPr lang="en-US" sz="2000" dirty="0" smtClean="0"/>
              <a:t/>
            </a:r>
            <a:br>
              <a:rPr lang="en-US" sz="2000" dirty="0" smtClean="0"/>
            </a:br>
            <a:r>
              <a:rPr lang="en-US" sz="2000" dirty="0" smtClean="0"/>
              <a:t>Michelle </a:t>
            </a:r>
            <a:r>
              <a:rPr lang="en-US" sz="2000" dirty="0" err="1" smtClean="0"/>
              <a:t>Standridge</a:t>
            </a:r>
            <a:r>
              <a:rPr lang="en-US" sz="2000" dirty="0" smtClean="0"/>
              <a:t/>
            </a:r>
            <a:br>
              <a:rPr lang="en-US" sz="2000" dirty="0" smtClean="0"/>
            </a:br>
            <a:r>
              <a:rPr lang="en-US" sz="2000" dirty="0" smtClean="0"/>
              <a:t>Elise </a:t>
            </a:r>
            <a:r>
              <a:rPr lang="en-US" sz="2000" dirty="0" err="1" smtClean="0"/>
              <a:t>Naccarato-Grosspietsch</a:t>
            </a:r>
            <a:r>
              <a:rPr lang="en-US" sz="2000" dirty="0" smtClean="0"/>
              <a:t/>
            </a:r>
            <a:br>
              <a:rPr lang="en-US" sz="2000" dirty="0" smtClean="0"/>
            </a:br>
            <a:r>
              <a:rPr lang="en-US" sz="2000" dirty="0" smtClean="0"/>
              <a:t>Marilyn </a:t>
            </a:r>
            <a:r>
              <a:rPr lang="en-US" sz="2000" dirty="0" err="1" smtClean="0"/>
              <a:t>Sarich</a:t>
            </a:r>
            <a:r>
              <a:rPr lang="en-US" sz="2000" dirty="0" smtClean="0"/>
              <a:t>, </a:t>
            </a:r>
            <a:br>
              <a:rPr lang="en-US" sz="2000" dirty="0" smtClean="0"/>
            </a:br>
            <a:r>
              <a:rPr lang="en-US" sz="2000" dirty="0" smtClean="0"/>
              <a:t>John </a:t>
            </a:r>
            <a:r>
              <a:rPr lang="en-US" sz="2000" dirty="0" err="1" smtClean="0"/>
              <a:t>Carobine</a:t>
            </a:r>
            <a:r>
              <a:rPr lang="en-US" sz="2000" dirty="0" smtClean="0"/>
              <a:t>,</a:t>
            </a:r>
            <a:br>
              <a:rPr lang="en-US" sz="2000" dirty="0" smtClean="0"/>
            </a:br>
            <a:r>
              <a:rPr lang="en-US" sz="2000" dirty="0" smtClean="0"/>
              <a:t>Brian Smith,</a:t>
            </a:r>
            <a:br>
              <a:rPr lang="en-US" sz="2000" dirty="0" smtClean="0"/>
            </a:br>
            <a:r>
              <a:rPr lang="en-US" sz="2000" dirty="0" smtClean="0"/>
              <a:t>Caroline </a:t>
            </a:r>
            <a:r>
              <a:rPr lang="en-US" sz="2000" dirty="0" err="1" smtClean="0"/>
              <a:t>Oas</a:t>
            </a:r>
            <a:r>
              <a:rPr lang="en-US" sz="2000" dirty="0" smtClean="0"/>
              <a:t>,</a:t>
            </a:r>
            <a:br>
              <a:rPr lang="en-US" sz="2000" dirty="0" smtClean="0"/>
            </a:br>
            <a:r>
              <a:rPr lang="en-US" sz="2000" dirty="0" smtClean="0"/>
              <a:t>Steve Titus</a:t>
            </a:r>
            <a:br>
              <a:rPr lang="en-US" sz="2000" dirty="0" smtClean="0"/>
            </a:br>
            <a:endParaRPr lang="en-US" sz="2000" dirty="0"/>
          </a:p>
        </p:txBody>
      </p:sp>
      <p:sp>
        <p:nvSpPr>
          <p:cNvPr id="9219" name="Subtitle 2"/>
          <p:cNvSpPr>
            <a:spLocks noGrp="1"/>
          </p:cNvSpPr>
          <p:nvPr>
            <p:ph type="subTitle" idx="1"/>
          </p:nvPr>
        </p:nvSpPr>
        <p:spPr>
          <a:xfrm>
            <a:off x="685800" y="3962400"/>
            <a:ext cx="7772400" cy="1143000"/>
          </a:xfrm>
          <a:ln>
            <a:solidFill>
              <a:schemeClr val="tx2"/>
            </a:solidFill>
          </a:ln>
        </p:spPr>
        <p:txBody>
          <a:bodyPr/>
          <a:lstStyle/>
          <a:p>
            <a:pPr marR="0" eaLnBrk="1" hangingPunct="1">
              <a:lnSpc>
                <a:spcPct val="80000"/>
              </a:lnSpc>
            </a:pPr>
            <a:r>
              <a:rPr lang="en-US" sz="1900" b="1" dirty="0" smtClean="0">
                <a:solidFill>
                  <a:schemeClr val="tx1"/>
                </a:solidFill>
              </a:rPr>
              <a:t>COLLEGE OF LAKE COLLEGE –ADJUNCT FACULTY ORGANIZATION</a:t>
            </a:r>
            <a:endParaRPr lang="en-US" sz="1900" dirty="0" smtClean="0"/>
          </a:p>
          <a:p>
            <a:pPr marR="0" eaLnBrk="1" hangingPunct="1">
              <a:lnSpc>
                <a:spcPct val="80000"/>
              </a:lnSpc>
            </a:pPr>
            <a:r>
              <a:rPr lang="en-US" sz="1800" b="1" dirty="0" smtClean="0"/>
              <a:t>Lake County Federation Of Teachers, Local 504, IFT-AFT/AFL-CIO</a:t>
            </a:r>
            <a:r>
              <a:rPr lang="en-US" sz="1900" b="1" dirty="0" smtClean="0"/>
              <a:t> </a:t>
            </a:r>
            <a:r>
              <a:rPr lang="en-US" sz="1900" dirty="0" smtClean="0"/>
              <a:t/>
            </a:r>
            <a:br>
              <a:rPr lang="en-US" sz="1900" dirty="0" smtClean="0"/>
            </a:br>
            <a:endParaRPr lang="en-US" sz="1900" dirty="0" smtClean="0"/>
          </a:p>
          <a:p>
            <a:pPr marR="0" eaLnBrk="1" hangingPunct="1">
              <a:lnSpc>
                <a:spcPct val="80000"/>
              </a:lnSpc>
            </a:pPr>
            <a:r>
              <a:rPr lang="en-US" sz="1900" dirty="0" smtClean="0"/>
              <a:t>Saturday, August 18, 2012</a:t>
            </a:r>
          </a:p>
          <a:p>
            <a:pPr marR="0" eaLnBrk="1" hangingPunct="1">
              <a:lnSpc>
                <a:spcPct val="80000"/>
              </a:lnSpc>
            </a:pPr>
            <a:endParaRPr lang="en-US" sz="1900" b="1"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txBody>
          <a:bodyPr/>
          <a:lstStyle/>
          <a:p>
            <a:pPr marL="365760" indent="-256032" eaLnBrk="1" fontAlgn="auto" hangingPunct="1">
              <a:spcAft>
                <a:spcPts val="0"/>
              </a:spcAft>
              <a:buFont typeface="Wingdings" pitchFamily="2" charset="2"/>
              <a:buChar char="v"/>
              <a:defRPr/>
            </a:pPr>
            <a:r>
              <a:rPr lang="en-US" sz="2400" b="1" dirty="0" smtClean="0">
                <a:ln>
                  <a:solidFill>
                    <a:schemeClr val="tx1"/>
                  </a:solidFill>
                </a:ln>
                <a:solidFill>
                  <a:srgbClr val="C00000"/>
                </a:solidFill>
              </a:rPr>
              <a:t>MOU: </a:t>
            </a:r>
            <a:r>
              <a:rPr lang="en-US" sz="2400" b="1" u="sng" dirty="0" smtClean="0">
                <a:ln>
                  <a:solidFill>
                    <a:schemeClr val="tx1"/>
                  </a:solidFill>
                </a:ln>
                <a:solidFill>
                  <a:srgbClr val="C00000"/>
                </a:solidFill>
              </a:rPr>
              <a:t>Multiplier for Music Adjunct Pay Rate</a:t>
            </a:r>
            <a:r>
              <a:rPr lang="en-US" sz="2400" b="1" dirty="0" smtClean="0">
                <a:ln>
                  <a:solidFill>
                    <a:schemeClr val="tx1"/>
                  </a:solidFill>
                </a:ln>
                <a:solidFill>
                  <a:srgbClr val="C00000"/>
                </a:solidFill>
              </a:rPr>
              <a:t>: </a:t>
            </a:r>
          </a:p>
          <a:p>
            <a:pPr marL="621348" lvl="1" indent="-256032" eaLnBrk="1" fontAlgn="auto" hangingPunct="1">
              <a:spcAft>
                <a:spcPts val="0"/>
              </a:spcAft>
              <a:buFont typeface="Wingdings" pitchFamily="2" charset="2"/>
              <a:buChar char="§"/>
              <a:defRPr/>
            </a:pPr>
            <a:r>
              <a:rPr lang="en-US" sz="2400" dirty="0" smtClean="0"/>
              <a:t>Rounded up from 0.375 to </a:t>
            </a:r>
            <a:r>
              <a:rPr lang="en-US" sz="2400" u="sng" dirty="0" smtClean="0">
                <a:ln>
                  <a:solidFill>
                    <a:schemeClr val="tx1"/>
                  </a:solidFill>
                </a:ln>
                <a:solidFill>
                  <a:srgbClr val="FF0000"/>
                </a:solidFill>
              </a:rPr>
              <a:t>0.38</a:t>
            </a:r>
            <a:endParaRPr lang="en-US" sz="2400" b="1" dirty="0" smtClean="0">
              <a:ln>
                <a:solidFill>
                  <a:schemeClr val="tx1"/>
                </a:solidFill>
              </a:ln>
              <a:solidFill>
                <a:srgbClr val="C00000"/>
              </a:solidFill>
            </a:endParaRPr>
          </a:p>
          <a:p>
            <a:pPr marL="365760" indent="-256032" eaLnBrk="1" fontAlgn="auto" hangingPunct="1">
              <a:spcAft>
                <a:spcPts val="0"/>
              </a:spcAft>
              <a:buFont typeface="Wingdings" pitchFamily="2" charset="2"/>
              <a:buChar char="§"/>
              <a:defRPr/>
            </a:pPr>
            <a:endParaRPr lang="en-US" b="1" dirty="0" smtClean="0"/>
          </a:p>
          <a:p>
            <a:pPr marL="365760" indent="-256032" eaLnBrk="1" fontAlgn="auto" hangingPunct="1">
              <a:spcAft>
                <a:spcPts val="0"/>
              </a:spcAft>
              <a:buFont typeface="Wingdings" pitchFamily="2" charset="2"/>
              <a:buChar char="v"/>
              <a:defRPr/>
            </a:pPr>
            <a:r>
              <a:rPr lang="en-US" sz="2800" b="1" dirty="0" smtClean="0">
                <a:ln>
                  <a:solidFill>
                    <a:schemeClr val="tx1"/>
                  </a:solidFill>
                </a:ln>
                <a:solidFill>
                  <a:srgbClr val="C00000"/>
                </a:solidFill>
              </a:rPr>
              <a:t>Article 2.L: </a:t>
            </a:r>
            <a:r>
              <a:rPr lang="en-US" sz="2800" b="1" u="sng" dirty="0" smtClean="0">
                <a:ln>
                  <a:solidFill>
                    <a:schemeClr val="tx1"/>
                  </a:solidFill>
                </a:ln>
                <a:solidFill>
                  <a:srgbClr val="C00000"/>
                </a:solidFill>
              </a:rPr>
              <a:t>Union President’s Salary</a:t>
            </a:r>
            <a:r>
              <a:rPr lang="en-US" sz="2800" b="1" dirty="0" smtClean="0">
                <a:ln>
                  <a:solidFill>
                    <a:schemeClr val="tx1"/>
                  </a:solidFill>
                </a:ln>
                <a:solidFill>
                  <a:srgbClr val="C00000"/>
                </a:solidFill>
              </a:rPr>
              <a:t>: </a:t>
            </a:r>
          </a:p>
          <a:p>
            <a:pPr marL="621348" lvl="1" indent="-256032" eaLnBrk="1" fontAlgn="auto" hangingPunct="1">
              <a:spcAft>
                <a:spcPts val="0"/>
              </a:spcAft>
              <a:buFont typeface="Wingdings" pitchFamily="2" charset="2"/>
              <a:buChar char="§"/>
              <a:defRPr/>
            </a:pPr>
            <a:r>
              <a:rPr lang="en-US" sz="2400" b="1" dirty="0" smtClean="0">
                <a:ln>
                  <a:solidFill>
                    <a:schemeClr val="tx1"/>
                  </a:solidFill>
                </a:ln>
                <a:solidFill>
                  <a:srgbClr val="C00000"/>
                </a:solidFill>
              </a:rPr>
              <a:t> </a:t>
            </a:r>
            <a:r>
              <a:rPr lang="en-US" sz="2400" dirty="0" smtClean="0"/>
              <a:t>Increased from $3000/year to </a:t>
            </a:r>
            <a:r>
              <a:rPr lang="en-US" sz="2400" u="sng" dirty="0" smtClean="0">
                <a:ln>
                  <a:solidFill>
                    <a:schemeClr val="tx1"/>
                  </a:solidFill>
                </a:ln>
                <a:solidFill>
                  <a:srgbClr val="FF0000"/>
                </a:solidFill>
              </a:rPr>
              <a:t>$3500 </a:t>
            </a:r>
            <a:r>
              <a:rPr lang="en-US" sz="2400" dirty="0" smtClean="0"/>
              <a:t>in year 1,</a:t>
            </a:r>
          </a:p>
          <a:p>
            <a:pPr marL="621348" lvl="1" indent="-256032" eaLnBrk="1" fontAlgn="auto" hangingPunct="1">
              <a:spcAft>
                <a:spcPts val="0"/>
              </a:spcAft>
              <a:buFont typeface="Wingdings" pitchFamily="2" charset="2"/>
              <a:buChar char="§"/>
              <a:defRPr/>
            </a:pPr>
            <a:r>
              <a:rPr lang="en-US" sz="2400" dirty="0" smtClean="0"/>
              <a:t> </a:t>
            </a:r>
            <a:r>
              <a:rPr lang="en-US" sz="2400" u="sng" dirty="0" smtClean="0">
                <a:ln>
                  <a:solidFill>
                    <a:schemeClr val="tx1"/>
                  </a:solidFill>
                </a:ln>
                <a:solidFill>
                  <a:srgbClr val="FF0000"/>
                </a:solidFill>
              </a:rPr>
              <a:t>$3600 </a:t>
            </a:r>
            <a:r>
              <a:rPr lang="en-US" sz="2400" dirty="0" smtClean="0"/>
              <a:t>in year 2  and </a:t>
            </a:r>
            <a:r>
              <a:rPr lang="en-US" sz="2400" u="sng" dirty="0" smtClean="0">
                <a:ln>
                  <a:solidFill>
                    <a:schemeClr val="tx1"/>
                  </a:solidFill>
                </a:ln>
                <a:solidFill>
                  <a:srgbClr val="FF0000"/>
                </a:solidFill>
              </a:rPr>
              <a:t>$3700 </a:t>
            </a:r>
            <a:r>
              <a:rPr lang="en-US" sz="2400" dirty="0" smtClean="0"/>
              <a:t>in year 3; </a:t>
            </a:r>
          </a:p>
          <a:p>
            <a:pPr marL="621348" lvl="1" indent="-256032" eaLnBrk="1" fontAlgn="auto" hangingPunct="1">
              <a:spcAft>
                <a:spcPts val="0"/>
              </a:spcAft>
              <a:buFont typeface="Wingdings" pitchFamily="2" charset="2"/>
              <a:buChar char="§"/>
              <a:defRPr/>
            </a:pPr>
            <a:r>
              <a:rPr lang="en-US" sz="2400" b="1" u="sng" dirty="0" smtClean="0"/>
              <a:t>Elections for President and Secretary will be held in the Spring this academic year</a:t>
            </a:r>
            <a:r>
              <a:rPr lang="en-US" sz="2400" dirty="0" smtClean="0"/>
              <a:t>.</a:t>
            </a:r>
            <a:endParaRPr lang="en-US" sz="2400" b="1" dirty="0" smtClean="0">
              <a:ln>
                <a:solidFill>
                  <a:schemeClr val="tx1"/>
                </a:solidFill>
              </a:ln>
              <a:solidFill>
                <a:srgbClr val="C00000"/>
              </a:solidFill>
            </a:endParaRPr>
          </a:p>
        </p:txBody>
      </p:sp>
      <p:sp>
        <p:nvSpPr>
          <p:cNvPr id="3" name="Title 2"/>
          <p:cNvSpPr>
            <a:spLocks noGrp="1"/>
          </p:cNvSpPr>
          <p:nvPr>
            <p:ph type="title"/>
          </p:nvPr>
        </p:nvSpPr>
        <p:spPr/>
        <p:txBody>
          <a:bodyPr>
            <a:normAutofit fontScale="90000"/>
          </a:bodyPr>
          <a:lstStyle/>
          <a:p>
            <a:pPr algn="ctr"/>
            <a:r>
              <a:rPr lang="en-US" sz="4000" dirty="0" smtClean="0"/>
              <a:t>Other Compensation Changes </a:t>
            </a:r>
            <a:br>
              <a:rPr lang="en-US" sz="4000" dirty="0" smtClean="0"/>
            </a:br>
            <a:r>
              <a:rPr lang="en-US" sz="4000" dirty="0" smtClean="0"/>
              <a:t>Cont: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334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normAutofit fontScale="85000" lnSpcReduction="20000"/>
          </a:bodyPr>
          <a:lstStyle/>
          <a:p>
            <a:pPr marL="365760" indent="-256032" eaLnBrk="1" fontAlgn="auto" hangingPunct="1">
              <a:spcAft>
                <a:spcPts val="0"/>
              </a:spcAft>
              <a:buFont typeface="Wingdings" pitchFamily="2" charset="2"/>
              <a:buChar char="v"/>
              <a:defRPr/>
            </a:pPr>
            <a:r>
              <a:rPr lang="en-US" sz="2200" b="1" dirty="0" smtClean="0">
                <a:ln>
                  <a:solidFill>
                    <a:schemeClr val="tx1"/>
                  </a:solidFill>
                </a:ln>
                <a:solidFill>
                  <a:srgbClr val="C00000"/>
                </a:solidFill>
              </a:rPr>
              <a:t>Article 4.A.1 </a:t>
            </a:r>
            <a:r>
              <a:rPr lang="en-US" sz="2200" b="1" dirty="0" smtClean="0"/>
              <a:t>(For everyone) </a:t>
            </a:r>
            <a:r>
              <a:rPr lang="en-US" sz="2200" b="1" u="sng" dirty="0" smtClean="0">
                <a:ln>
                  <a:solidFill>
                    <a:schemeClr val="tx1"/>
                  </a:solidFill>
                </a:ln>
                <a:solidFill>
                  <a:srgbClr val="C00000"/>
                </a:solidFill>
              </a:rPr>
              <a:t>Deals with Primary Discipline</a:t>
            </a:r>
          </a:p>
          <a:p>
            <a:pPr marL="621348" lvl="1" indent="-256032" eaLnBrk="1" fontAlgn="auto" hangingPunct="1">
              <a:spcAft>
                <a:spcPts val="0"/>
              </a:spcAft>
              <a:buFont typeface="Wingdings" pitchFamily="2" charset="2"/>
              <a:buChar char="§"/>
              <a:defRPr/>
            </a:pPr>
            <a:r>
              <a:rPr lang="en-US" sz="2000" b="1" u="sng" dirty="0" smtClean="0">
                <a:latin typeface="Arial Black" pitchFamily="34" charset="0"/>
              </a:rPr>
              <a:t>Clarifying the language</a:t>
            </a:r>
            <a:r>
              <a:rPr lang="en-US" sz="2000" dirty="0" smtClean="0"/>
              <a:t>: For purposes of assignment, an adjunct faculty may only have GFO status in a primary division.</a:t>
            </a:r>
          </a:p>
          <a:p>
            <a:pPr marL="621348" lvl="1" indent="-256032" eaLnBrk="1" fontAlgn="auto" hangingPunct="1">
              <a:spcAft>
                <a:spcPts val="0"/>
              </a:spcAft>
              <a:buFont typeface="Wingdings" pitchFamily="2" charset="2"/>
              <a:buChar char="§"/>
              <a:defRPr/>
            </a:pPr>
            <a:r>
              <a:rPr lang="en-US" sz="2000" dirty="0" smtClean="0"/>
              <a:t>Adjunct may transfer </a:t>
            </a:r>
            <a:r>
              <a:rPr lang="en-US" sz="2100" b="1" dirty="0" smtClean="0"/>
              <a:t>primary division and discipline assignment with a </a:t>
            </a:r>
            <a:r>
              <a:rPr lang="en-US" sz="2100" b="1" u="sng" dirty="0" smtClean="0"/>
              <a:t>written request</a:t>
            </a:r>
            <a:r>
              <a:rPr lang="en-US" sz="2100" dirty="0" smtClean="0"/>
              <a:t> </a:t>
            </a:r>
            <a:r>
              <a:rPr lang="en-US" sz="2100" b="1" u="sng" dirty="0" smtClean="0"/>
              <a:t>from the adjunct and approval of the new primary discipline’s Dean.</a:t>
            </a:r>
          </a:p>
          <a:p>
            <a:pPr marL="621348" lvl="1" indent="-256032" eaLnBrk="1" fontAlgn="auto" hangingPunct="1">
              <a:spcAft>
                <a:spcPts val="0"/>
              </a:spcAft>
              <a:buFont typeface="Wingdings" pitchFamily="2" charset="2"/>
              <a:buChar char="§"/>
              <a:defRPr/>
            </a:pPr>
            <a:r>
              <a:rPr lang="en-US" sz="2100" dirty="0" smtClean="0"/>
              <a:t>If a </a:t>
            </a:r>
            <a:r>
              <a:rPr lang="en-US" sz="2100" b="1" dirty="0" smtClean="0"/>
              <a:t>GFO adjunct </a:t>
            </a:r>
            <a:r>
              <a:rPr lang="en-US" sz="2100" b="1" u="sng" dirty="0" smtClean="0"/>
              <a:t>teaches a course outside of the primary discipline</a:t>
            </a:r>
            <a:r>
              <a:rPr lang="en-US" sz="2100" dirty="0" smtClean="0"/>
              <a:t>, they are compensated at the </a:t>
            </a:r>
            <a:r>
              <a:rPr lang="en-US" sz="2100" b="1" u="sng" dirty="0" smtClean="0"/>
              <a:t>GFO rate</a:t>
            </a:r>
            <a:r>
              <a:rPr lang="en-US" sz="2100" dirty="0" smtClean="0"/>
              <a:t>.</a:t>
            </a:r>
          </a:p>
          <a:p>
            <a:pPr marL="621348" lvl="1" indent="-256032" eaLnBrk="1" fontAlgn="auto" hangingPunct="1">
              <a:spcAft>
                <a:spcPts val="0"/>
              </a:spcAft>
              <a:buFont typeface="Wingdings" pitchFamily="2" charset="2"/>
              <a:buChar char="§"/>
              <a:defRPr/>
            </a:pPr>
            <a:r>
              <a:rPr lang="en-US" sz="2100" dirty="0" smtClean="0">
                <a:latin typeface="Arial Black" pitchFamily="34" charset="0"/>
              </a:rPr>
              <a:t>This means that you are in control of which department your primary discipline is in</a:t>
            </a:r>
            <a:r>
              <a:rPr lang="en-US" sz="2100" dirty="0" smtClean="0"/>
              <a:t>. </a:t>
            </a:r>
          </a:p>
          <a:p>
            <a:pPr marL="859473" lvl="2" indent="-256032" eaLnBrk="1" fontAlgn="auto" hangingPunct="1">
              <a:spcAft>
                <a:spcPts val="0"/>
              </a:spcAft>
              <a:buFont typeface="Wingdings" pitchFamily="2" charset="2"/>
              <a:buChar char="§"/>
              <a:defRPr/>
            </a:pPr>
            <a:r>
              <a:rPr lang="en-US" sz="1900" b="1" u="sng" dirty="0" smtClean="0"/>
              <a:t>No one can switch it except you</a:t>
            </a:r>
            <a:r>
              <a:rPr lang="en-US" sz="1900" dirty="0" smtClean="0"/>
              <a:t>.</a:t>
            </a:r>
            <a:endParaRPr lang="en-US" sz="1900" dirty="0" smtClean="0"/>
          </a:p>
          <a:p>
            <a:pPr marL="621348" lvl="1" indent="-256032" eaLnBrk="1" fontAlgn="auto" hangingPunct="1">
              <a:spcAft>
                <a:spcPts val="0"/>
              </a:spcAft>
              <a:buFont typeface="Wingdings" pitchFamily="2" charset="2"/>
              <a:buChar char="§"/>
              <a:defRPr/>
            </a:pPr>
            <a:endParaRPr lang="en-US" sz="2100" dirty="0" smtClean="0"/>
          </a:p>
          <a:p>
            <a:pPr marL="365760" indent="-256032" eaLnBrk="1" fontAlgn="auto" hangingPunct="1">
              <a:spcAft>
                <a:spcPts val="0"/>
              </a:spcAft>
              <a:buFont typeface="Wingdings" pitchFamily="2" charset="2"/>
              <a:buChar char="v"/>
              <a:defRPr/>
            </a:pPr>
            <a:r>
              <a:rPr lang="en-US" sz="2200" b="1" dirty="0" smtClean="0">
                <a:ln>
                  <a:solidFill>
                    <a:schemeClr val="tx1"/>
                  </a:solidFill>
                </a:ln>
                <a:solidFill>
                  <a:srgbClr val="C00000"/>
                </a:solidFill>
              </a:rPr>
              <a:t>Article 4.B.2.a: </a:t>
            </a:r>
            <a:r>
              <a:rPr lang="en-US" sz="2200" b="1" dirty="0" smtClean="0"/>
              <a:t>(For GFO’s) </a:t>
            </a:r>
            <a:r>
              <a:rPr lang="en-US" sz="2200" b="1" u="sng" dirty="0" smtClean="0">
                <a:ln>
                  <a:solidFill>
                    <a:schemeClr val="tx1"/>
                  </a:solidFill>
                </a:ln>
                <a:solidFill>
                  <a:srgbClr val="C00000"/>
                </a:solidFill>
              </a:rPr>
              <a:t>APF Date Change</a:t>
            </a:r>
            <a:endParaRPr lang="en-US" sz="2200" u="sng" dirty="0" smtClean="0"/>
          </a:p>
          <a:p>
            <a:pPr marL="621792" lvl="1" eaLnBrk="1" fontAlgn="auto" hangingPunct="1">
              <a:spcBef>
                <a:spcPts val="324"/>
              </a:spcBef>
              <a:spcAft>
                <a:spcPts val="0"/>
              </a:spcAft>
              <a:buFont typeface="Wingdings" pitchFamily="2" charset="2"/>
              <a:buChar char="§"/>
              <a:defRPr/>
            </a:pPr>
            <a:r>
              <a:rPr lang="en-US" sz="2000" dirty="0" smtClean="0"/>
              <a:t>Adjunct </a:t>
            </a:r>
            <a:r>
              <a:rPr lang="en-US" sz="2000" dirty="0" smtClean="0">
                <a:latin typeface="Arial Black" pitchFamily="34" charset="0"/>
              </a:rPr>
              <a:t>APF</a:t>
            </a:r>
            <a:r>
              <a:rPr lang="en-US" sz="2000" dirty="0" smtClean="0"/>
              <a:t> </a:t>
            </a:r>
            <a:r>
              <a:rPr lang="en-US" sz="2000" dirty="0" smtClean="0">
                <a:latin typeface="Arial Black" pitchFamily="34" charset="0"/>
              </a:rPr>
              <a:t>forms</a:t>
            </a:r>
            <a:r>
              <a:rPr lang="en-US" sz="2000" dirty="0" smtClean="0"/>
              <a:t> (Adjunct </a:t>
            </a:r>
            <a:r>
              <a:rPr lang="en-US" sz="2000" dirty="0" smtClean="0"/>
              <a:t>Preference Form - formerly TPF) are </a:t>
            </a:r>
            <a:r>
              <a:rPr lang="en-US" sz="2000" b="1" u="sng" dirty="0" smtClean="0"/>
              <a:t>due no later than </a:t>
            </a:r>
            <a:r>
              <a:rPr lang="en-US" sz="2000" b="1" u="sng" dirty="0" smtClean="0">
                <a:latin typeface="Arial Black" pitchFamily="34" charset="0"/>
              </a:rPr>
              <a:t>October 15</a:t>
            </a:r>
            <a:r>
              <a:rPr lang="en-US" sz="2000" b="1" u="sng" baseline="30000" dirty="0" smtClean="0">
                <a:latin typeface="Arial Black" pitchFamily="34" charset="0"/>
              </a:rPr>
              <a:t>th</a:t>
            </a:r>
            <a:r>
              <a:rPr lang="en-US" sz="2000" dirty="0" smtClean="0">
                <a:latin typeface="Arial Black" pitchFamily="34" charset="0"/>
              </a:rPr>
              <a:t>.</a:t>
            </a:r>
          </a:p>
          <a:p>
            <a:pPr marL="621792" lvl="1" eaLnBrk="1" fontAlgn="auto" hangingPunct="1">
              <a:spcBef>
                <a:spcPts val="324"/>
              </a:spcBef>
              <a:spcAft>
                <a:spcPts val="0"/>
              </a:spcAft>
              <a:buFont typeface="Wingdings" pitchFamily="2" charset="2"/>
              <a:buChar char="§"/>
              <a:defRPr/>
            </a:pPr>
            <a:endParaRPr lang="en-US" sz="2000" dirty="0" smtClean="0"/>
          </a:p>
          <a:p>
            <a:pPr marL="366204" eaLnBrk="1" fontAlgn="auto" hangingPunct="1">
              <a:spcBef>
                <a:spcPts val="324"/>
              </a:spcBef>
              <a:spcAft>
                <a:spcPts val="0"/>
              </a:spcAft>
              <a:buFont typeface="Wingdings" pitchFamily="2" charset="2"/>
              <a:buChar char="v"/>
              <a:defRPr/>
            </a:pPr>
            <a:r>
              <a:rPr lang="en-US" sz="2200" b="1" dirty="0" smtClean="0">
                <a:ln>
                  <a:solidFill>
                    <a:schemeClr val="tx1"/>
                  </a:solidFill>
                </a:ln>
                <a:solidFill>
                  <a:srgbClr val="C00000"/>
                </a:solidFill>
              </a:rPr>
              <a:t>Article 4.B.3.c: </a:t>
            </a:r>
            <a:r>
              <a:rPr lang="en-US" sz="2200" b="1" dirty="0" smtClean="0"/>
              <a:t>(For GFO’s) </a:t>
            </a:r>
            <a:r>
              <a:rPr lang="en-US" sz="2200" b="1" u="sng" dirty="0" smtClean="0">
                <a:ln>
                  <a:solidFill>
                    <a:schemeClr val="tx1"/>
                  </a:solidFill>
                </a:ln>
                <a:solidFill>
                  <a:srgbClr val="C00000"/>
                </a:solidFill>
              </a:rPr>
              <a:t>Variation to Assignment </a:t>
            </a:r>
          </a:p>
          <a:p>
            <a:pPr marL="630238" lvl="1" indent="-233363" eaLnBrk="1" fontAlgn="auto" hangingPunct="1">
              <a:spcBef>
                <a:spcPts val="324"/>
              </a:spcBef>
              <a:spcAft>
                <a:spcPts val="0"/>
              </a:spcAft>
              <a:buSzPct val="68000"/>
              <a:buFont typeface="Wingdings" pitchFamily="2" charset="2"/>
              <a:buChar char="§"/>
              <a:defRPr/>
            </a:pPr>
            <a:r>
              <a:rPr lang="en-US" sz="2000" dirty="0" smtClean="0"/>
              <a:t>Each semester VP of Ed Affaires will notify Department Chairs:</a:t>
            </a:r>
          </a:p>
          <a:p>
            <a:pPr marL="868363" lvl="2" indent="-233363" eaLnBrk="1" fontAlgn="auto" hangingPunct="1">
              <a:spcBef>
                <a:spcPts val="324"/>
              </a:spcBef>
              <a:spcAft>
                <a:spcPts val="0"/>
              </a:spcAft>
              <a:buSzPct val="68000"/>
              <a:buFont typeface="Wingdings" pitchFamily="2" charset="2"/>
              <a:buChar char="§"/>
              <a:defRPr/>
            </a:pPr>
            <a:r>
              <a:rPr lang="en-US" sz="1800" b="1" dirty="0" smtClean="0"/>
              <a:t>if a GFO adjunct’s only section assignment is withdrawn</a:t>
            </a:r>
            <a:r>
              <a:rPr lang="en-US" sz="1800" dirty="0" smtClean="0"/>
              <a:t>, </a:t>
            </a:r>
          </a:p>
          <a:p>
            <a:pPr marL="868363" lvl="2" indent="-233363" eaLnBrk="1" fontAlgn="auto" hangingPunct="1">
              <a:spcBef>
                <a:spcPts val="324"/>
              </a:spcBef>
              <a:spcAft>
                <a:spcPts val="0"/>
              </a:spcAft>
              <a:buSzPct val="68000"/>
              <a:buFont typeface="Wingdings" pitchFamily="2" charset="2"/>
              <a:buChar char="§"/>
              <a:defRPr/>
            </a:pPr>
            <a:r>
              <a:rPr lang="en-US" sz="1800" b="1" u="sng" dirty="0" smtClean="0"/>
              <a:t>the College is committed to make a reasonable effort to reassign the adjunct </a:t>
            </a:r>
          </a:p>
          <a:p>
            <a:pPr marL="868363" lvl="2" indent="-233363" eaLnBrk="1" fontAlgn="auto" hangingPunct="1">
              <a:spcBef>
                <a:spcPts val="324"/>
              </a:spcBef>
              <a:spcAft>
                <a:spcPts val="0"/>
              </a:spcAft>
              <a:buSzPct val="68000"/>
              <a:buFont typeface="Wingdings" pitchFamily="2" charset="2"/>
              <a:buChar char="§"/>
              <a:defRPr/>
            </a:pPr>
            <a:r>
              <a:rPr lang="en-US" sz="1800" dirty="0" smtClean="0"/>
              <a:t>to at least a </a:t>
            </a:r>
            <a:r>
              <a:rPr lang="en-US" sz="1800" b="1" u="sng" dirty="0" smtClean="0"/>
              <a:t>3 credit hour section </a:t>
            </a:r>
            <a:r>
              <a:rPr lang="en-US" sz="1800" dirty="0" smtClean="0"/>
              <a:t>(Adjunct must be qualified to teach that section)</a:t>
            </a:r>
          </a:p>
          <a:p>
            <a:pPr marL="630238" lvl="1" indent="-233363" eaLnBrk="1" fontAlgn="auto" hangingPunct="1">
              <a:spcBef>
                <a:spcPts val="324"/>
              </a:spcBef>
              <a:spcAft>
                <a:spcPts val="0"/>
              </a:spcAft>
              <a:buSzPct val="68000"/>
              <a:buFont typeface="Wingdings" pitchFamily="2" charset="2"/>
              <a:buChar char="§"/>
              <a:defRPr/>
            </a:pPr>
            <a:endParaRPr lang="en-US" sz="2000" dirty="0" smtClean="0"/>
          </a:p>
          <a:p>
            <a:pPr marL="630238" lvl="1" indent="-233363" eaLnBrk="1" fontAlgn="auto" hangingPunct="1">
              <a:spcBef>
                <a:spcPts val="324"/>
              </a:spcBef>
              <a:spcAft>
                <a:spcPts val="0"/>
              </a:spcAft>
              <a:buSzPct val="68000"/>
              <a:buFont typeface="Wingdings" pitchFamily="2" charset="2"/>
              <a:buChar char="§"/>
              <a:defRPr/>
            </a:pPr>
            <a:endParaRPr lang="en-US" sz="2000" dirty="0" smtClean="0"/>
          </a:p>
          <a:p>
            <a:pPr marL="630238" lvl="1" indent="-233363" eaLnBrk="1" fontAlgn="auto" hangingPunct="1">
              <a:spcBef>
                <a:spcPts val="324"/>
              </a:spcBef>
              <a:spcAft>
                <a:spcPts val="0"/>
              </a:spcAft>
              <a:buSzPct val="68000"/>
              <a:buFont typeface="Wingdings" pitchFamily="2" charset="2"/>
              <a:buChar char="§"/>
              <a:defRPr/>
            </a:pPr>
            <a:endParaRPr lang="en-US" sz="2000" dirty="0" smtClean="0">
              <a:ln>
                <a:solidFill>
                  <a:schemeClr val="tx1"/>
                </a:solidFill>
              </a:ln>
              <a:solidFill>
                <a:srgbClr val="FF0000"/>
              </a:solidFill>
            </a:endParaRPr>
          </a:p>
        </p:txBody>
      </p:sp>
      <p:sp>
        <p:nvSpPr>
          <p:cNvPr id="3" name="Title 2"/>
          <p:cNvSpPr>
            <a:spLocks noGrp="1"/>
          </p:cNvSpPr>
          <p:nvPr>
            <p:ph type="title"/>
          </p:nvPr>
        </p:nvSpPr>
        <p:spPr>
          <a:xfrm>
            <a:off x="457200" y="274638"/>
            <a:ext cx="8229600" cy="792162"/>
          </a:xfrm>
        </p:spPr>
        <p:txBody>
          <a:bodyPr>
            <a:normAutofit fontScale="90000"/>
          </a:bodyPr>
          <a:lstStyle/>
          <a:p>
            <a:pPr algn="ctr" eaLnBrk="1" fontAlgn="auto" hangingPunct="1">
              <a:spcAft>
                <a:spcPts val="0"/>
              </a:spcAft>
              <a:defRPr/>
            </a:pPr>
            <a:r>
              <a:rPr lang="en-US" sz="3100" dirty="0" smtClean="0"/>
              <a:t>Part II cont: </a:t>
            </a:r>
            <a:r>
              <a:rPr lang="en-US" sz="2800" dirty="0" smtClean="0"/>
              <a:t/>
            </a:r>
            <a:br>
              <a:rPr lang="en-US" sz="2800" dirty="0" smtClean="0"/>
            </a:br>
            <a:r>
              <a:rPr lang="en-US" sz="2700" dirty="0" smtClean="0">
                <a:latin typeface="Arial Black" pitchFamily="34" charset="0"/>
              </a:rPr>
              <a:t>Other Important Changes</a:t>
            </a:r>
            <a:endParaRPr lang="en-US" sz="2700" dirty="0">
              <a:latin typeface="Arial Black"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4102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normAutofit fontScale="92500" lnSpcReduction="20000"/>
          </a:bodyPr>
          <a:lstStyle/>
          <a:p>
            <a:pPr marL="365760" indent="-256032" eaLnBrk="1" fontAlgn="auto" hangingPunct="1">
              <a:spcAft>
                <a:spcPts val="0"/>
              </a:spcAft>
              <a:buFont typeface="Wingdings" pitchFamily="2" charset="2"/>
              <a:buChar char="v"/>
              <a:defRPr/>
            </a:pPr>
            <a:r>
              <a:rPr lang="en-US" sz="2200" b="1" dirty="0" smtClean="0">
                <a:ln>
                  <a:solidFill>
                    <a:schemeClr val="tx1"/>
                  </a:solidFill>
                </a:ln>
                <a:solidFill>
                  <a:srgbClr val="C00000"/>
                </a:solidFill>
              </a:rPr>
              <a:t>Article 4.B.5: </a:t>
            </a:r>
            <a:r>
              <a:rPr lang="en-US" sz="2200" b="1" dirty="0" smtClean="0"/>
              <a:t>(For GFO’s) </a:t>
            </a:r>
            <a:r>
              <a:rPr lang="en-US" sz="2200" b="1" u="sng" dirty="0" smtClean="0">
                <a:ln>
                  <a:solidFill>
                    <a:schemeClr val="tx1"/>
                  </a:solidFill>
                </a:ln>
                <a:solidFill>
                  <a:srgbClr val="C00000"/>
                </a:solidFill>
              </a:rPr>
              <a:t>Unsatisfactory Performance</a:t>
            </a:r>
            <a:endParaRPr lang="en-US" sz="2200" u="sng" dirty="0" smtClean="0"/>
          </a:p>
          <a:p>
            <a:pPr marL="621792" lvl="1" eaLnBrk="1" fontAlgn="auto" hangingPunct="1">
              <a:spcBef>
                <a:spcPts val="324"/>
              </a:spcBef>
              <a:spcAft>
                <a:spcPts val="0"/>
              </a:spcAft>
              <a:buFont typeface="Wingdings" pitchFamily="2" charset="2"/>
              <a:buChar char="§"/>
              <a:defRPr/>
            </a:pPr>
            <a:r>
              <a:rPr lang="en-US" sz="2000" b="1" dirty="0" smtClean="0"/>
              <a:t>Spent a lot of time defending this benefit</a:t>
            </a:r>
            <a:r>
              <a:rPr lang="en-US" sz="2000" dirty="0" smtClean="0"/>
              <a:t>. Administration wanted to extremely pare it down.</a:t>
            </a:r>
          </a:p>
          <a:p>
            <a:pPr marL="621792" lvl="1" eaLnBrk="1" fontAlgn="auto" hangingPunct="1">
              <a:spcBef>
                <a:spcPts val="324"/>
              </a:spcBef>
              <a:spcAft>
                <a:spcPts val="0"/>
              </a:spcAft>
              <a:buFont typeface="Wingdings" pitchFamily="2" charset="2"/>
              <a:buChar char="§"/>
              <a:defRPr/>
            </a:pPr>
            <a:r>
              <a:rPr lang="en-US" sz="2000" b="1" dirty="0" smtClean="0">
                <a:latin typeface="Arial Black" pitchFamily="34" charset="0"/>
              </a:rPr>
              <a:t>Wording Added</a:t>
            </a:r>
            <a:r>
              <a:rPr lang="en-US" sz="2000" dirty="0" smtClean="0"/>
              <a:t>: </a:t>
            </a:r>
            <a:r>
              <a:rPr lang="en-US" sz="2000" dirty="0" smtClean="0"/>
              <a:t>“</a:t>
            </a:r>
            <a:r>
              <a:rPr lang="en-US" sz="2000" b="1" dirty="0" smtClean="0"/>
              <a:t>and the subject of such meetings</a:t>
            </a:r>
            <a:r>
              <a:rPr lang="en-US" sz="2000" dirty="0" smtClean="0"/>
              <a:t>.” </a:t>
            </a:r>
          </a:p>
          <a:p>
            <a:pPr marL="621792" lvl="1" eaLnBrk="1" fontAlgn="auto" hangingPunct="1">
              <a:spcBef>
                <a:spcPts val="324"/>
              </a:spcBef>
              <a:spcAft>
                <a:spcPts val="0"/>
              </a:spcAft>
              <a:buFont typeface="Wingdings" pitchFamily="2" charset="2"/>
              <a:buChar char="§"/>
              <a:defRPr/>
            </a:pPr>
            <a:r>
              <a:rPr lang="en-US" sz="2000" dirty="0" smtClean="0"/>
              <a:t>Means that we are told beforehand if the meeting is for remediation.</a:t>
            </a:r>
          </a:p>
          <a:p>
            <a:pPr marL="365760" indent="-256032" eaLnBrk="1" fontAlgn="auto" hangingPunct="1">
              <a:spcAft>
                <a:spcPts val="0"/>
              </a:spcAft>
              <a:buFont typeface="Wingdings" pitchFamily="2" charset="2"/>
              <a:buChar char="v"/>
              <a:defRPr/>
            </a:pPr>
            <a:endParaRPr lang="en-US" sz="2600" b="1" dirty="0" smtClean="0">
              <a:ln>
                <a:solidFill>
                  <a:schemeClr val="tx1"/>
                </a:solidFill>
              </a:ln>
              <a:solidFill>
                <a:srgbClr val="C00000"/>
              </a:solidFill>
            </a:endParaRPr>
          </a:p>
          <a:p>
            <a:pPr marL="365760" indent="-256032" eaLnBrk="1" fontAlgn="auto" hangingPunct="1">
              <a:spcAft>
                <a:spcPts val="0"/>
              </a:spcAft>
              <a:buFont typeface="Wingdings" pitchFamily="2" charset="2"/>
              <a:buChar char="v"/>
              <a:defRPr/>
            </a:pPr>
            <a:r>
              <a:rPr lang="en-US" sz="2600" b="1" dirty="0" smtClean="0">
                <a:ln>
                  <a:solidFill>
                    <a:schemeClr val="tx1"/>
                  </a:solidFill>
                </a:ln>
                <a:solidFill>
                  <a:srgbClr val="C00000"/>
                </a:solidFill>
              </a:rPr>
              <a:t>Safety Procedure: </a:t>
            </a:r>
            <a:r>
              <a:rPr lang="en-US" sz="2600" b="1" u="sng" dirty="0" smtClean="0">
                <a:ln>
                  <a:solidFill>
                    <a:schemeClr val="tx1"/>
                  </a:solidFill>
                </a:ln>
                <a:solidFill>
                  <a:srgbClr val="C00000"/>
                </a:solidFill>
              </a:rPr>
              <a:t>Agreed upon Safety Procedure </a:t>
            </a:r>
            <a:endParaRPr lang="en-US" sz="2600" u="sng" dirty="0" smtClean="0"/>
          </a:p>
          <a:p>
            <a:pPr marL="568325" lvl="0" indent="-222250"/>
            <a:r>
              <a:rPr lang="en-US" sz="1600" b="1" dirty="0" smtClean="0"/>
              <a:t>An Adjunct </a:t>
            </a:r>
            <a:r>
              <a:rPr lang="en-US" sz="1600" b="1" u="sng" dirty="0" smtClean="0">
                <a:ln>
                  <a:solidFill>
                    <a:schemeClr val="tx1"/>
                  </a:solidFill>
                </a:ln>
                <a:solidFill>
                  <a:srgbClr val="C00000"/>
                </a:solidFill>
              </a:rPr>
              <a:t>is</a:t>
            </a:r>
            <a:r>
              <a:rPr lang="en-US" sz="1600" u="sng" dirty="0" smtClean="0">
                <a:ln>
                  <a:solidFill>
                    <a:schemeClr val="tx1"/>
                  </a:solidFill>
                </a:ln>
                <a:solidFill>
                  <a:srgbClr val="C00000"/>
                </a:solidFill>
              </a:rPr>
              <a:t> </a:t>
            </a:r>
            <a:r>
              <a:rPr lang="en-US" sz="1600" b="1" u="sng" dirty="0" smtClean="0">
                <a:ln>
                  <a:solidFill>
                    <a:schemeClr val="tx1"/>
                  </a:solidFill>
                </a:ln>
                <a:solidFill>
                  <a:srgbClr val="C00000"/>
                </a:solidFill>
              </a:rPr>
              <a:t>authorized</a:t>
            </a:r>
            <a:r>
              <a:rPr lang="en-US" sz="1600" dirty="0" smtClean="0">
                <a:ln>
                  <a:solidFill>
                    <a:schemeClr val="tx1"/>
                  </a:solidFill>
                </a:ln>
                <a:solidFill>
                  <a:srgbClr val="C00000"/>
                </a:solidFill>
              </a:rPr>
              <a:t> </a:t>
            </a:r>
            <a:r>
              <a:rPr lang="en-US" sz="1600" dirty="0" smtClean="0"/>
              <a:t>to "</a:t>
            </a:r>
            <a:r>
              <a:rPr lang="en-US" sz="1600" b="1" u="sng" dirty="0" smtClean="0"/>
              <a:t>Think on His Feet</a:t>
            </a:r>
            <a:r>
              <a:rPr lang="en-US" sz="1600" dirty="0" smtClean="0"/>
              <a:t>" when it comes to </a:t>
            </a:r>
            <a:r>
              <a:rPr lang="en-US" sz="1600" b="1" u="sng" dirty="0" smtClean="0"/>
              <a:t>classroom safety</a:t>
            </a:r>
            <a:r>
              <a:rPr lang="en-US" sz="1600" dirty="0" smtClean="0"/>
              <a:t>.</a:t>
            </a:r>
          </a:p>
          <a:p>
            <a:pPr marL="568325" lvl="0" indent="-222250"/>
            <a:r>
              <a:rPr lang="en-US" sz="1600" dirty="0" smtClean="0"/>
              <a:t>Goes for </a:t>
            </a:r>
            <a:r>
              <a:rPr lang="en-US" sz="1600" b="1" dirty="0" smtClean="0"/>
              <a:t>both room safety </a:t>
            </a:r>
            <a:r>
              <a:rPr lang="en-US" sz="1600" dirty="0" smtClean="0"/>
              <a:t>and </a:t>
            </a:r>
            <a:r>
              <a:rPr lang="en-US" sz="1600" b="1" dirty="0" smtClean="0"/>
              <a:t>student/teacher personal safety</a:t>
            </a:r>
            <a:r>
              <a:rPr lang="en-US" sz="1600" dirty="0" smtClean="0"/>
              <a:t>.</a:t>
            </a:r>
          </a:p>
          <a:p>
            <a:pPr marL="568325" lvl="0" indent="-222250"/>
            <a:r>
              <a:rPr lang="en-US" sz="1600" dirty="0" smtClean="0"/>
              <a:t>If </a:t>
            </a:r>
            <a:r>
              <a:rPr lang="en-US" sz="1600" b="1" dirty="0" smtClean="0"/>
              <a:t>you are afraid for your safety or </a:t>
            </a:r>
            <a:r>
              <a:rPr lang="en-US" sz="1600" b="1" dirty="0" smtClean="0"/>
              <a:t>your </a:t>
            </a:r>
            <a:r>
              <a:rPr lang="en-US" sz="1600" b="1" dirty="0" smtClean="0"/>
              <a:t>students’ safety during class </a:t>
            </a:r>
            <a:r>
              <a:rPr lang="en-US" sz="1600" dirty="0" smtClean="0"/>
              <a:t>and the student causing the problem won't calm down, </a:t>
            </a:r>
          </a:p>
          <a:p>
            <a:pPr marL="914400" lvl="1" indent="-284163"/>
            <a:r>
              <a:rPr lang="en-US" sz="1500" dirty="0" smtClean="0"/>
              <a:t>then </a:t>
            </a:r>
            <a:r>
              <a:rPr lang="en-US" sz="1500" b="1" u="sng" dirty="0" smtClean="0"/>
              <a:t>you should call the police</a:t>
            </a:r>
            <a:r>
              <a:rPr lang="en-US" sz="1500" b="1" dirty="0" smtClean="0"/>
              <a:t>/security</a:t>
            </a:r>
            <a:r>
              <a:rPr lang="en-US" sz="1500" dirty="0" smtClean="0"/>
              <a:t> – </a:t>
            </a:r>
          </a:p>
          <a:p>
            <a:pPr marL="914400" lvl="1" indent="-284163"/>
            <a:r>
              <a:rPr lang="en-US" sz="1500" dirty="0" smtClean="0"/>
              <a:t>this is the part of "</a:t>
            </a:r>
            <a:r>
              <a:rPr lang="en-US" sz="1500" b="1" dirty="0" smtClean="0"/>
              <a:t>Think on your feet</a:t>
            </a:r>
            <a:r>
              <a:rPr lang="en-US" sz="1500" dirty="0" smtClean="0"/>
              <a:t>!“</a:t>
            </a:r>
          </a:p>
          <a:p>
            <a:pPr marL="568325" indent="-222250"/>
            <a:r>
              <a:rPr lang="en-US" sz="1600" b="1" u="sng" dirty="0" smtClean="0"/>
              <a:t>File a “</a:t>
            </a:r>
            <a:r>
              <a:rPr lang="en-US" sz="1600" b="1" u="sng" dirty="0" smtClean="0"/>
              <a:t>Student </a:t>
            </a:r>
            <a:r>
              <a:rPr lang="en-US" sz="1600" b="1" u="sng" dirty="0" smtClean="0"/>
              <a:t>Behavior Complaint/Intervention </a:t>
            </a:r>
            <a:r>
              <a:rPr lang="en-US" sz="1600" b="1" u="sng" dirty="0" smtClean="0"/>
              <a:t>Form”  (</a:t>
            </a:r>
            <a:r>
              <a:rPr lang="en-US" sz="1500" b="1" u="sng" dirty="0" smtClean="0"/>
              <a:t>see next 2 pages)</a:t>
            </a:r>
            <a:endParaRPr lang="en-US" sz="1500" dirty="0" smtClean="0"/>
          </a:p>
          <a:p>
            <a:pPr marL="914400" lvl="1" indent="-284163"/>
            <a:r>
              <a:rPr lang="en-US" sz="1400" dirty="0" smtClean="0"/>
              <a:t>On </a:t>
            </a:r>
            <a:r>
              <a:rPr lang="en-US" sz="1400" b="1" dirty="0" smtClean="0"/>
              <a:t>2nd Page</a:t>
            </a:r>
            <a:r>
              <a:rPr lang="en-US" sz="1400" dirty="0" smtClean="0"/>
              <a:t>: click on "</a:t>
            </a:r>
            <a:r>
              <a:rPr lang="en-US" sz="1400" b="1" u="sng" dirty="0" smtClean="0"/>
              <a:t>Personal Safety</a:t>
            </a:r>
            <a:r>
              <a:rPr lang="en-US" sz="1400" dirty="0" smtClean="0"/>
              <a:t>“ - </a:t>
            </a:r>
            <a:r>
              <a:rPr lang="en-US" sz="1400" b="1" dirty="0" smtClean="0"/>
              <a:t>pop-up now displayed</a:t>
            </a:r>
            <a:r>
              <a:rPr lang="en-US" sz="1400" dirty="0" smtClean="0"/>
              <a:t> (notify dean)</a:t>
            </a:r>
          </a:p>
          <a:p>
            <a:pPr marL="914400" lvl="1" indent="-284163"/>
            <a:r>
              <a:rPr lang="en-US" sz="1400" b="1" dirty="0" smtClean="0"/>
              <a:t>2nd page</a:t>
            </a:r>
            <a:r>
              <a:rPr lang="en-US" sz="1400" dirty="0" smtClean="0"/>
              <a:t>: there is </a:t>
            </a:r>
            <a:r>
              <a:rPr lang="en-US" sz="1400" b="1" u="sng" dirty="0" smtClean="0"/>
              <a:t>an area to explain</a:t>
            </a:r>
            <a:r>
              <a:rPr lang="en-US" sz="1400" u="sng" dirty="0" smtClean="0"/>
              <a:t> </a:t>
            </a:r>
            <a:r>
              <a:rPr lang="en-US" sz="1400" b="1" u="sng" dirty="0" smtClean="0"/>
              <a:t>what you would like done</a:t>
            </a:r>
            <a:r>
              <a:rPr lang="en-US" sz="1400" u="sng" dirty="0" smtClean="0"/>
              <a:t> </a:t>
            </a:r>
            <a:r>
              <a:rPr lang="en-US" sz="1400" dirty="0" smtClean="0"/>
              <a:t>- so describe the resolution/intervention that you would like.</a:t>
            </a:r>
          </a:p>
          <a:p>
            <a:pPr marL="568325" lvl="0" indent="-222250"/>
            <a:r>
              <a:rPr lang="en-US" sz="1600" b="1" u="sng" dirty="0" smtClean="0"/>
              <a:t>We will get closure to the process</a:t>
            </a:r>
            <a:r>
              <a:rPr lang="en-US" sz="1600" dirty="0" smtClean="0"/>
              <a:t> so that we know that the disruptive student issue has been dealt with. </a:t>
            </a:r>
          </a:p>
          <a:p>
            <a:pPr marL="621792" lvl="1" eaLnBrk="1" fontAlgn="auto" hangingPunct="1">
              <a:spcBef>
                <a:spcPts val="324"/>
              </a:spcBef>
              <a:spcAft>
                <a:spcPts val="0"/>
              </a:spcAft>
              <a:buFont typeface="Verdana"/>
              <a:buChar char="◦"/>
              <a:defRPr/>
            </a:pPr>
            <a:endParaRPr lang="en-US" sz="1800" dirty="0" smtClean="0"/>
          </a:p>
          <a:p>
            <a:pPr marL="365760" indent="-256032" eaLnBrk="1" fontAlgn="auto" hangingPunct="1">
              <a:spcAft>
                <a:spcPts val="0"/>
              </a:spcAft>
              <a:buFont typeface="Wingdings 3"/>
              <a:buChar char=""/>
              <a:defRPr/>
            </a:pPr>
            <a:endParaRPr lang="en-US" dirty="0"/>
          </a:p>
        </p:txBody>
      </p:sp>
      <p:sp>
        <p:nvSpPr>
          <p:cNvPr id="3" name="Title 2"/>
          <p:cNvSpPr>
            <a:spLocks noGrp="1"/>
          </p:cNvSpPr>
          <p:nvPr>
            <p:ph type="title"/>
          </p:nvPr>
        </p:nvSpPr>
        <p:spPr>
          <a:xfrm>
            <a:off x="457200" y="274638"/>
            <a:ext cx="8229600" cy="944562"/>
          </a:xfrm>
        </p:spPr>
        <p:txBody>
          <a:bodyPr>
            <a:normAutofit fontScale="90000"/>
          </a:bodyPr>
          <a:lstStyle/>
          <a:p>
            <a:pPr algn="ctr" eaLnBrk="1" fontAlgn="auto" hangingPunct="1">
              <a:spcAft>
                <a:spcPts val="0"/>
              </a:spcAft>
              <a:defRPr/>
            </a:pPr>
            <a:r>
              <a:rPr lang="en-US" sz="3600" dirty="0" smtClean="0"/>
              <a:t>Part II cont: </a:t>
            </a:r>
            <a:r>
              <a:rPr lang="en-US" sz="4400" dirty="0" smtClean="0"/>
              <a:t/>
            </a:r>
            <a:br>
              <a:rPr lang="en-US" sz="4400" dirty="0" smtClean="0"/>
            </a:br>
            <a:r>
              <a:rPr lang="en-US" sz="2700" dirty="0" smtClean="0">
                <a:latin typeface="Arial Black" pitchFamily="34" charset="0"/>
              </a:rPr>
              <a:t>Other Important Changes</a:t>
            </a:r>
            <a:endParaRPr lang="en-US" sz="2700" dirty="0">
              <a:latin typeface="Arial Black"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410200"/>
          </a:xfrm>
        </p:spPr>
        <p:txBody>
          <a:bodyPr/>
          <a:lstStyle/>
          <a:p>
            <a:r>
              <a:rPr lang="en-US" sz="1400" dirty="0" smtClean="0"/>
              <a:t> </a:t>
            </a:r>
            <a:r>
              <a:rPr lang="en-US" sz="1200" dirty="0" smtClean="0">
                <a:hlinkClick r:id="rId2" tooltip="Print this document"/>
              </a:rPr>
              <a:t>Print</a:t>
            </a:r>
            <a:r>
              <a:rPr lang="en-US" sz="1200" dirty="0" smtClean="0"/>
              <a:t> | </a:t>
            </a:r>
            <a:r>
              <a:rPr lang="en-US" sz="1200" dirty="0" smtClean="0">
                <a:hlinkClick r:id="rId3"/>
              </a:rPr>
              <a:t>Logout</a:t>
            </a:r>
            <a:r>
              <a:rPr lang="en-US" sz="1200" dirty="0" smtClean="0"/>
              <a:t> </a:t>
            </a:r>
          </a:p>
          <a:p>
            <a:r>
              <a:rPr lang="en-US" sz="1400" dirty="0" smtClean="0"/>
              <a:t> </a:t>
            </a:r>
          </a:p>
          <a:p>
            <a:r>
              <a:rPr lang="en-US" sz="1100" b="1" dirty="0" smtClean="0"/>
              <a:t>This form is intended for behavioral complaints (Student Rights &amp; Responsibilities Policy) and a request for Intervention for a student for whom you have a concern (exhibiting signs of depression, major behavioral changes, etc.). If you have a concern related to academic performance or more minor classroom behavior (texting in class, consistent poor performance, etc.) you should use the "Academic Intervention Referral (AIR)" form on the Intranet, under Faculty Resources. </a:t>
            </a:r>
          </a:p>
          <a:p>
            <a:endParaRPr lang="en-US" sz="1100" dirty="0" smtClean="0"/>
          </a:p>
          <a:p>
            <a:r>
              <a:rPr lang="en-US" sz="1400" b="1" u="sng" dirty="0" smtClean="0"/>
              <a:t>NOTE</a:t>
            </a:r>
            <a:r>
              <a:rPr lang="en-US" sz="1400" b="1" dirty="0" smtClean="0"/>
              <a:t>: </a:t>
            </a:r>
            <a:r>
              <a:rPr lang="en-US" sz="1100" b="1" dirty="0" smtClean="0"/>
              <a:t>This form will be submitted via email to </a:t>
            </a:r>
            <a:r>
              <a:rPr lang="en-US" sz="1100" b="1" dirty="0" err="1" smtClean="0"/>
              <a:t>Darl</a:t>
            </a:r>
            <a:r>
              <a:rPr lang="en-US" sz="1100" b="1" dirty="0" smtClean="0"/>
              <a:t> Drummond,   Vice President Student Development. </a:t>
            </a:r>
            <a:endParaRPr lang="en-US" sz="1100" dirty="0" smtClean="0"/>
          </a:p>
          <a:p>
            <a:pPr marL="803275" indent="-693738"/>
            <a:r>
              <a:rPr lang="en-US" sz="1100" b="1" dirty="0" smtClean="0"/>
              <a:t>In the event of an emergency concerning the health and safety of anyone on campus, please contact   Campus Police at (847) 543-2081. </a:t>
            </a:r>
          </a:p>
          <a:p>
            <a:pPr marL="803275" indent="-693738"/>
            <a:endParaRPr lang="en-US" sz="1100" dirty="0" smtClean="0"/>
          </a:p>
          <a:p>
            <a:r>
              <a:rPr lang="en-US" sz="1400" dirty="0" smtClean="0"/>
              <a:t>*</a:t>
            </a:r>
            <a:r>
              <a:rPr lang="en-US" sz="1200" dirty="0" smtClean="0"/>
              <a:t>Required Field </a:t>
            </a:r>
            <a:r>
              <a:rPr lang="en-US" sz="1400" dirty="0" smtClean="0"/>
              <a:t/>
            </a:r>
            <a:br>
              <a:rPr lang="en-US" sz="1400" dirty="0" smtClean="0"/>
            </a:br>
            <a:r>
              <a:rPr lang="en-US" sz="1400" b="1" dirty="0" smtClean="0"/>
              <a:t>Filed Regarding Student:</a:t>
            </a:r>
            <a:endParaRPr lang="en-US" sz="1400" dirty="0" smtClean="0"/>
          </a:p>
          <a:p>
            <a:r>
              <a:rPr lang="en-US" sz="1200" dirty="0" smtClean="0"/>
              <a:t>           Last:* [          ]    	   First: [          ]               Middle: [          ] </a:t>
            </a:r>
          </a:p>
          <a:p>
            <a:r>
              <a:rPr lang="en-US" sz="1200" dirty="0" smtClean="0"/>
              <a:t>           CLC ID:* [          ] </a:t>
            </a:r>
          </a:p>
          <a:p>
            <a:r>
              <a:rPr lang="en-US" sz="1200" dirty="0" smtClean="0"/>
              <a:t>           Phone: [          ] </a:t>
            </a:r>
          </a:p>
          <a:p>
            <a:r>
              <a:rPr lang="en-US" sz="1200" dirty="0" smtClean="0"/>
              <a:t> </a:t>
            </a:r>
          </a:p>
          <a:p>
            <a:r>
              <a:rPr lang="en-US" sz="1400" dirty="0" smtClean="0"/>
              <a:t> </a:t>
            </a:r>
            <a:r>
              <a:rPr lang="en-US" sz="1400" b="1" dirty="0" smtClean="0"/>
              <a:t>Incident/Concern Information:</a:t>
            </a:r>
            <a:r>
              <a:rPr lang="en-US" sz="1400" dirty="0" smtClean="0"/>
              <a:t> </a:t>
            </a:r>
          </a:p>
          <a:p>
            <a:r>
              <a:rPr lang="en-US" sz="1200" dirty="0" smtClean="0"/>
              <a:t>            Division/Department:* [--select-- \/] </a:t>
            </a:r>
          </a:p>
          <a:p>
            <a:r>
              <a:rPr lang="en-US" sz="1200" dirty="0" smtClean="0"/>
              <a:t>            Campus/Center:* [GLC \/]     Date: [          ]     Time: [          ] </a:t>
            </a:r>
          </a:p>
          <a:p>
            <a:r>
              <a:rPr lang="en-US" sz="1200" dirty="0" smtClean="0"/>
              <a:t>        </a:t>
            </a:r>
            <a:r>
              <a:rPr lang="en-US" sz="1200" b="1" u="sng" dirty="0" smtClean="0">
                <a:solidFill>
                  <a:srgbClr val="FF0000"/>
                </a:solidFill>
              </a:rPr>
              <a:t>Alleged Violation or Concern:* </a:t>
            </a:r>
            <a:endParaRPr lang="en-US" sz="1200" b="1" u="sng" dirty="0">
              <a:solidFill>
                <a:srgbClr val="FF0000"/>
              </a:solidFill>
            </a:endParaRPr>
          </a:p>
        </p:txBody>
      </p:sp>
      <p:sp>
        <p:nvSpPr>
          <p:cNvPr id="3" name="Title 2"/>
          <p:cNvSpPr>
            <a:spLocks noGrp="1"/>
          </p:cNvSpPr>
          <p:nvPr>
            <p:ph type="title"/>
          </p:nvPr>
        </p:nvSpPr>
        <p:spPr/>
        <p:txBody>
          <a:bodyPr>
            <a:normAutofit/>
          </a:bodyPr>
          <a:lstStyle/>
          <a:p>
            <a:r>
              <a:rPr lang="en-US" sz="2400" dirty="0" smtClean="0">
                <a:latin typeface="Times New Roman" pitchFamily="18" charset="0"/>
                <a:cs typeface="Times New Roman" pitchFamily="18" charset="0"/>
              </a:rPr>
              <a:t>Student Behavior Complaint/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Intervention Form</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6019800"/>
          </a:xfrm>
        </p:spPr>
        <p:txBody>
          <a:bodyPr/>
          <a:lstStyle/>
          <a:p>
            <a:r>
              <a:rPr lang="en-US" sz="1200" b="1" dirty="0" smtClean="0"/>
              <a:t>Complaint/Concern Category:*</a:t>
            </a:r>
            <a:r>
              <a:rPr lang="en-US" sz="1200" dirty="0" smtClean="0"/>
              <a:t> </a:t>
            </a:r>
          </a:p>
          <a:p>
            <a:r>
              <a:rPr lang="en-US" sz="1200" dirty="0" smtClean="0"/>
              <a:t>   ( )Academic Integrity:  [ ]A    [ ]B    [ ]C    </a:t>
            </a:r>
            <a:r>
              <a:rPr lang="en-US" sz="1200" dirty="0" smtClean="0">
                <a:hlinkClick r:id="rId2"/>
              </a:rPr>
              <a:t>Review Categories</a:t>
            </a:r>
            <a:r>
              <a:rPr lang="en-US" sz="1200" dirty="0" smtClean="0"/>
              <a:t>   </a:t>
            </a:r>
          </a:p>
          <a:p>
            <a:r>
              <a:rPr lang="en-US" sz="1200" dirty="0" smtClean="0"/>
              <a:t>   ( )Academic</a:t>
            </a:r>
          </a:p>
          <a:p>
            <a:r>
              <a:rPr lang="en-US" sz="1200" dirty="0" smtClean="0"/>
              <a:t>   ( )Behavioral</a:t>
            </a:r>
          </a:p>
          <a:p>
            <a:r>
              <a:rPr lang="en-US" sz="1200" dirty="0" smtClean="0"/>
              <a:t>   ( )Psychological</a:t>
            </a:r>
          </a:p>
          <a:p>
            <a:r>
              <a:rPr lang="en-US" sz="1200" dirty="0" smtClean="0"/>
              <a:t>   ( )Physical/Health</a:t>
            </a:r>
          </a:p>
          <a:p>
            <a:r>
              <a:rPr lang="en-US" sz="1200" b="1" dirty="0" smtClean="0">
                <a:solidFill>
                  <a:schemeClr val="accent2"/>
                </a:solidFill>
              </a:rPr>
              <a:t>   </a:t>
            </a:r>
            <a:r>
              <a:rPr lang="en-US" sz="1200" b="1" u="sng" dirty="0" smtClean="0">
                <a:solidFill>
                  <a:schemeClr val="accent2"/>
                </a:solidFill>
              </a:rPr>
              <a:t>( )Personal Safety </a:t>
            </a:r>
            <a:r>
              <a:rPr lang="en-US" sz="1200" dirty="0" smtClean="0"/>
              <a:t/>
            </a:r>
            <a:br>
              <a:rPr lang="en-US" sz="1200" dirty="0" smtClean="0"/>
            </a:br>
            <a:r>
              <a:rPr lang="en-US" sz="1200" dirty="0" smtClean="0"/>
              <a:t>   ( )Other</a:t>
            </a:r>
          </a:p>
          <a:p>
            <a:r>
              <a:rPr lang="en-US" sz="1200" dirty="0" smtClean="0"/>
              <a:t> </a:t>
            </a:r>
          </a:p>
          <a:p>
            <a:r>
              <a:rPr lang="en-US" sz="1200" b="1" dirty="0" smtClean="0"/>
              <a:t>If intervention is needed, indicate level of concern: </a:t>
            </a:r>
            <a:endParaRPr lang="en-US" sz="1200" dirty="0" smtClean="0"/>
          </a:p>
          <a:p>
            <a:r>
              <a:rPr lang="en-US" sz="1200" dirty="0" smtClean="0"/>
              <a:t>  ( )High       ( )Medium        ( )Low</a:t>
            </a:r>
          </a:p>
          <a:p>
            <a:r>
              <a:rPr lang="en-US" sz="1200" b="1" dirty="0" smtClean="0"/>
              <a:t>Describe basis for Complaint/Concern.*</a:t>
            </a:r>
            <a:r>
              <a:rPr lang="en-US" sz="1200" dirty="0" smtClean="0"/>
              <a:t> </a:t>
            </a:r>
            <a:r>
              <a:rPr lang="en-US" sz="1200" i="1" dirty="0" smtClean="0"/>
              <a:t>Provide detailed information including names of witnesses.</a:t>
            </a:r>
          </a:p>
          <a:p>
            <a:endParaRPr lang="en-US" sz="1200" dirty="0" smtClean="0"/>
          </a:p>
          <a:p>
            <a:r>
              <a:rPr lang="en-US" sz="1200" b="1" u="sng" dirty="0" smtClean="0">
                <a:solidFill>
                  <a:schemeClr val="accent2"/>
                </a:solidFill>
              </a:rPr>
              <a:t>Describe resolution/intervention sought</a:t>
            </a:r>
            <a:r>
              <a:rPr lang="en-US" sz="1200" b="1" dirty="0" smtClean="0">
                <a:solidFill>
                  <a:schemeClr val="accent2"/>
                </a:solidFill>
              </a:rPr>
              <a:t>.</a:t>
            </a:r>
          </a:p>
          <a:p>
            <a:endParaRPr lang="en-US" sz="1200" dirty="0" smtClean="0"/>
          </a:p>
          <a:p>
            <a:r>
              <a:rPr lang="en-US" sz="1200" b="1" dirty="0" smtClean="0"/>
              <a:t>Report or summary prepared by:</a:t>
            </a:r>
            <a:r>
              <a:rPr lang="en-US" sz="1200" dirty="0" smtClean="0"/>
              <a:t> </a:t>
            </a:r>
          </a:p>
          <a:p>
            <a:r>
              <a:rPr lang="en-US" sz="1200" dirty="0" smtClean="0"/>
              <a:t>             Name: [          ]    Phone: [          ] </a:t>
            </a:r>
          </a:p>
          <a:p>
            <a:r>
              <a:rPr lang="en-US" sz="1200" dirty="0" smtClean="0"/>
              <a:t>    Department: [          ] </a:t>
            </a:r>
          </a:p>
          <a:p>
            <a:r>
              <a:rPr lang="en-US" sz="1200" dirty="0" smtClean="0"/>
              <a:t> Date Prepared: [          ] </a:t>
            </a:r>
          </a:p>
          <a:p>
            <a:r>
              <a:rPr lang="en-US" sz="1200" dirty="0" smtClean="0"/>
              <a:t> </a:t>
            </a:r>
          </a:p>
          <a:p>
            <a:r>
              <a:rPr lang="en-US" sz="1200" dirty="0" smtClean="0"/>
              <a:t> </a:t>
            </a:r>
            <a:r>
              <a:rPr lang="en-US" sz="1200" b="1" dirty="0" smtClean="0"/>
              <a:t>Complaint/Intervention initiated by:*</a:t>
            </a:r>
            <a:r>
              <a:rPr lang="en-US" sz="1200" dirty="0" smtClean="0"/>
              <a:t> </a:t>
            </a:r>
          </a:p>
          <a:p>
            <a:r>
              <a:rPr lang="en-US" sz="1200" dirty="0" smtClean="0"/>
              <a:t>      [Other \/]         First Name: [          ]         Last Name: [          ]   </a:t>
            </a:r>
          </a:p>
          <a:p>
            <a:r>
              <a:rPr lang="en-US" sz="1200" b="1" dirty="0" smtClean="0"/>
              <a:t>      Attach File 1: </a:t>
            </a:r>
            <a:r>
              <a:rPr lang="en-US" sz="1200" dirty="0" smtClean="0"/>
              <a:t>[          ]  </a:t>
            </a:r>
            <a:r>
              <a:rPr lang="en-US" sz="1200" b="1" dirty="0" smtClean="0"/>
              <a:t>Attach File 2: </a:t>
            </a:r>
            <a:r>
              <a:rPr lang="en-US" sz="1200" dirty="0" smtClean="0"/>
              <a:t>[          ]</a:t>
            </a:r>
          </a:p>
          <a:p>
            <a:r>
              <a:rPr lang="en-US" sz="1200" dirty="0" smtClean="0"/>
              <a:t>      [Submit]  Clear  </a:t>
            </a:r>
            <a:r>
              <a:rPr lang="en-US" sz="1200" dirty="0" smtClean="0">
                <a:hlinkClick r:id="rId3"/>
              </a:rPr>
              <a:t>Top Of Form</a:t>
            </a:r>
            <a:r>
              <a:rPr lang="en-US" sz="1200" dirty="0" smtClean="0"/>
              <a:t> </a:t>
            </a:r>
          </a:p>
          <a:p>
            <a:endParaRPr lang="en-US" dirty="0"/>
          </a:p>
        </p:txBody>
      </p:sp>
      <p:sp>
        <p:nvSpPr>
          <p:cNvPr id="3" name="Title 2"/>
          <p:cNvSpPr>
            <a:spLocks noGrp="1"/>
          </p:cNvSpPr>
          <p:nvPr>
            <p:ph type="title"/>
          </p:nvPr>
        </p:nvSpPr>
        <p:spPr>
          <a:xfrm>
            <a:off x="457200" y="274638"/>
            <a:ext cx="8229600" cy="258762"/>
          </a:xfrm>
        </p:spPr>
        <p:txBody>
          <a:bodyPr>
            <a:noAutofit/>
          </a:bodyPr>
          <a:lstStyle/>
          <a:p>
            <a:r>
              <a:rPr lang="en-US" sz="1200" dirty="0" smtClean="0"/>
              <a:t>Complaint Form Cont.</a:t>
            </a:r>
            <a:endParaRPr lang="en-US" sz="1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25962"/>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a:ln w="9525">
            <a:solidFill>
              <a:schemeClr val="tx1"/>
            </a:solidFill>
          </a:ln>
        </p:spPr>
        <p:txBody>
          <a:bodyPr/>
          <a:lstStyle/>
          <a:p>
            <a:pPr>
              <a:buFont typeface="Wingdings" pitchFamily="2" charset="2"/>
              <a:buChar char="v"/>
            </a:pPr>
            <a:r>
              <a:rPr lang="en-US" sz="2000" b="1" dirty="0" smtClean="0"/>
              <a:t>CLC is recognizing </a:t>
            </a:r>
            <a:r>
              <a:rPr lang="en-US" sz="2000" b="1" u="sng" dirty="0" smtClean="0"/>
              <a:t>Civil Unions </a:t>
            </a:r>
            <a:r>
              <a:rPr lang="en-US" sz="2000" b="1" dirty="0" smtClean="0"/>
              <a:t>instead of </a:t>
            </a:r>
            <a:r>
              <a:rPr lang="en-US" sz="2000" b="1" u="sng" dirty="0" smtClean="0"/>
              <a:t>Domestic Partners</a:t>
            </a:r>
          </a:p>
          <a:p>
            <a:pPr>
              <a:buFont typeface="Wingdings" pitchFamily="2" charset="2"/>
              <a:buChar char="v"/>
            </a:pPr>
            <a:endParaRPr lang="en-US" sz="2000" b="1" u="sng" dirty="0" smtClean="0"/>
          </a:p>
          <a:p>
            <a:pPr lvl="1">
              <a:buFont typeface="Wingdings" pitchFamily="2" charset="2"/>
              <a:buChar char="Ø"/>
            </a:pPr>
            <a:r>
              <a:rPr lang="en-US" sz="1800" b="1" u="sng" dirty="0" smtClean="0">
                <a:ln>
                  <a:solidFill>
                    <a:schemeClr val="tx1"/>
                  </a:solidFill>
                </a:ln>
                <a:solidFill>
                  <a:srgbClr val="FF0000"/>
                </a:solidFill>
              </a:rPr>
              <a:t>MOU on Civil Unions: </a:t>
            </a:r>
          </a:p>
          <a:p>
            <a:pPr lvl="2">
              <a:buFont typeface="Courier New" pitchFamily="49" charset="0"/>
              <a:buChar char="o"/>
            </a:pPr>
            <a:r>
              <a:rPr lang="en-US" sz="1400" dirty="0" smtClean="0"/>
              <a:t>   “Since 2011, </a:t>
            </a:r>
            <a:r>
              <a:rPr lang="en-US" sz="1400" b="1" dirty="0" smtClean="0"/>
              <a:t>Illinois law now recognizes same sex and opposite sex couples who enter into civil unions </a:t>
            </a:r>
            <a:r>
              <a:rPr lang="en-US" sz="1400" dirty="0" smtClean="0"/>
              <a:t>which, by law, extend to an employee’s partner to a civil union “the same legal obligations, responsibilities, protections, and benefits as are afforded or recognized by the law of Illinois to spouses, whether they derive from statute, administrative rule, policy, common law, or any other source of civil or criminal law.”  (750 ILCS 75/20).”</a:t>
            </a:r>
          </a:p>
          <a:p>
            <a:pPr lvl="2">
              <a:buFont typeface="Courier New" pitchFamily="49" charset="0"/>
              <a:buChar char="o"/>
            </a:pPr>
            <a:r>
              <a:rPr lang="en-US" sz="1400" dirty="0" smtClean="0"/>
              <a:t>Employees who have completed and whose </a:t>
            </a:r>
            <a:r>
              <a:rPr lang="en-US" sz="1400" b="1" dirty="0" smtClean="0"/>
              <a:t>domestic partners </a:t>
            </a:r>
            <a:r>
              <a:rPr lang="en-US" sz="1400" dirty="0" smtClean="0"/>
              <a:t>are receiving benefits under the domestic partnership process </a:t>
            </a:r>
            <a:r>
              <a:rPr lang="en-US" sz="1400" b="1" dirty="0" smtClean="0"/>
              <a:t>may continue to receive such benefits </a:t>
            </a:r>
            <a:r>
              <a:rPr lang="en-US" sz="1400" dirty="0" smtClean="0"/>
              <a:t>pursuant to the terms of those procedures </a:t>
            </a:r>
            <a:r>
              <a:rPr lang="en-US" sz="1400" b="1" dirty="0" smtClean="0"/>
              <a:t>up to and including June 30, 2014.  </a:t>
            </a:r>
          </a:p>
          <a:p>
            <a:pPr lvl="2">
              <a:buFont typeface="Courier New" pitchFamily="49" charset="0"/>
              <a:buChar char="o"/>
            </a:pPr>
            <a:endParaRPr lang="en-US" sz="1400" dirty="0" smtClean="0"/>
          </a:p>
          <a:p>
            <a:pPr lvl="1">
              <a:buFont typeface="Wingdings" pitchFamily="2" charset="2"/>
              <a:buChar char="Ø"/>
            </a:pPr>
            <a:r>
              <a:rPr lang="en-US" sz="1600" b="1" dirty="0" smtClean="0"/>
              <a:t>Article 7.D: </a:t>
            </a:r>
            <a:r>
              <a:rPr lang="en-US" sz="1600" b="1" u="sng" dirty="0" smtClean="0">
                <a:ln>
                  <a:solidFill>
                    <a:schemeClr val="tx1"/>
                  </a:solidFill>
                </a:ln>
                <a:solidFill>
                  <a:srgbClr val="FF0000"/>
                </a:solidFill>
              </a:rPr>
              <a:t>Tuition Waiver </a:t>
            </a:r>
            <a:r>
              <a:rPr lang="en-US" sz="1600" b="1" u="sng" dirty="0" smtClean="0">
                <a:ln>
                  <a:solidFill>
                    <a:schemeClr val="tx1"/>
                  </a:solidFill>
                </a:ln>
                <a:solidFill>
                  <a:srgbClr val="FF0000"/>
                </a:solidFill>
              </a:rPr>
              <a:t>Modification</a:t>
            </a:r>
            <a:r>
              <a:rPr lang="en-US" sz="1600" b="1" dirty="0" smtClean="0">
                <a:ln>
                  <a:solidFill>
                    <a:schemeClr val="tx1"/>
                  </a:solidFill>
                </a:ln>
                <a:solidFill>
                  <a:srgbClr val="FF0000"/>
                </a:solidFill>
              </a:rPr>
              <a:t> </a:t>
            </a:r>
            <a:r>
              <a:rPr lang="en-US" sz="1600" b="1" u="sng" dirty="0" smtClean="0">
                <a:ln>
                  <a:solidFill>
                    <a:schemeClr val="tx1"/>
                  </a:solidFill>
                </a:ln>
                <a:solidFill>
                  <a:srgbClr val="FF0000"/>
                </a:solidFill>
              </a:rPr>
              <a:t>about Civil Unions</a:t>
            </a:r>
            <a:r>
              <a:rPr lang="en-US" sz="1600" b="1" dirty="0" smtClean="0">
                <a:ln>
                  <a:solidFill>
                    <a:schemeClr val="tx1"/>
                  </a:solidFill>
                </a:ln>
                <a:solidFill>
                  <a:srgbClr val="FF0000"/>
                </a:solidFill>
              </a:rPr>
              <a:t>. </a:t>
            </a:r>
            <a:endParaRPr lang="en-US" sz="1600" b="1" dirty="0" smtClean="0">
              <a:ln>
                <a:solidFill>
                  <a:schemeClr val="tx1"/>
                </a:solidFill>
              </a:ln>
              <a:solidFill>
                <a:srgbClr val="FF0000"/>
              </a:solidFill>
            </a:endParaRPr>
          </a:p>
          <a:p>
            <a:pPr lvl="2">
              <a:buFont typeface="Wingdings" pitchFamily="2" charset="2"/>
              <a:buChar char="Ø"/>
            </a:pPr>
            <a:r>
              <a:rPr lang="en-US" sz="1400" b="1" dirty="0" smtClean="0"/>
              <a:t>Changes “domestic partner “to “adjunct’s partner in a Civil Union.”</a:t>
            </a:r>
            <a:endParaRPr lang="en-US" sz="1400" b="1" dirty="0"/>
          </a:p>
        </p:txBody>
      </p:sp>
      <p:sp>
        <p:nvSpPr>
          <p:cNvPr id="3" name="Title 2"/>
          <p:cNvSpPr>
            <a:spLocks noGrp="1"/>
          </p:cNvSpPr>
          <p:nvPr>
            <p:ph type="title"/>
          </p:nvPr>
        </p:nvSpPr>
        <p:spPr>
          <a:xfrm>
            <a:off x="457200" y="228600"/>
            <a:ext cx="8229600" cy="762000"/>
          </a:xfrm>
        </p:spPr>
        <p:txBody>
          <a:bodyPr>
            <a:normAutofit/>
          </a:bodyPr>
          <a:lstStyle/>
          <a:p>
            <a:pPr algn="ctr"/>
            <a:r>
              <a:rPr lang="en-US" sz="2800" dirty="0" smtClean="0"/>
              <a:t>Part III: </a:t>
            </a:r>
            <a:r>
              <a:rPr lang="en-US" sz="2800" dirty="0" smtClean="0">
                <a:latin typeface="Arial Black" pitchFamily="34" charset="0"/>
              </a:rPr>
              <a:t>Housekeeping</a:t>
            </a:r>
            <a:endParaRPr lang="en-US" sz="2800" dirty="0">
              <a:latin typeface="Arial Black"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525963"/>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p:spPr>
        <p:txBody>
          <a:bodyPr>
            <a:normAutofit fontScale="55000" lnSpcReduction="20000"/>
          </a:bodyPr>
          <a:lstStyle/>
          <a:p>
            <a:pPr marL="365760" indent="-256032" eaLnBrk="1" fontAlgn="auto" hangingPunct="1">
              <a:spcAft>
                <a:spcPts val="0"/>
              </a:spcAft>
              <a:buFont typeface="Wingdings" pitchFamily="2" charset="2"/>
              <a:buChar char="v"/>
              <a:defRPr/>
            </a:pPr>
            <a:r>
              <a:rPr lang="en-US" b="1" dirty="0" smtClean="0"/>
              <a:t>Article 1A: Correcting Organizational name changes</a:t>
            </a:r>
          </a:p>
          <a:p>
            <a:pPr marL="621792" lvl="1" eaLnBrk="1" fontAlgn="auto" hangingPunct="1">
              <a:spcBef>
                <a:spcPts val="324"/>
              </a:spcBef>
              <a:spcAft>
                <a:spcPts val="0"/>
              </a:spcAft>
              <a:buFont typeface="Verdana"/>
              <a:buChar char="◦"/>
              <a:defRPr/>
            </a:pPr>
            <a:r>
              <a:rPr lang="en-US" dirty="0" smtClean="0"/>
              <a:t>Change:  Continuing Ed to </a:t>
            </a:r>
            <a:r>
              <a:rPr lang="en-US" b="1" dirty="0" smtClean="0"/>
              <a:t>Center for Personal Enrichment and Workforce and Professional Development Institute </a:t>
            </a:r>
          </a:p>
          <a:p>
            <a:pPr marL="621792" lvl="1" eaLnBrk="1" fontAlgn="auto" hangingPunct="1">
              <a:spcBef>
                <a:spcPts val="324"/>
              </a:spcBef>
              <a:spcAft>
                <a:spcPts val="0"/>
              </a:spcAft>
              <a:buFont typeface="Verdana"/>
              <a:buChar char="◦"/>
              <a:defRPr/>
            </a:pPr>
            <a:r>
              <a:rPr lang="en-US" dirty="0" smtClean="0"/>
              <a:t>State ICCB ruling: Affects Adult Ed adjunct faculty: Courses designated as </a:t>
            </a:r>
            <a:r>
              <a:rPr lang="en-US" b="1" dirty="0" smtClean="0"/>
              <a:t>1.3</a:t>
            </a:r>
            <a:r>
              <a:rPr lang="en-US" dirty="0" smtClean="0"/>
              <a:t> (Continuing Ed) and </a:t>
            </a:r>
            <a:r>
              <a:rPr lang="en-US" b="1" dirty="0" smtClean="0"/>
              <a:t>1.6</a:t>
            </a:r>
            <a:r>
              <a:rPr lang="en-US" dirty="0" smtClean="0"/>
              <a:t> (Vocational Ed) are not considered credit hour courses and so are not counted toward service under this Collective Bargaining Agreement.</a:t>
            </a:r>
          </a:p>
          <a:p>
            <a:pPr marL="621792" lvl="1" eaLnBrk="1" fontAlgn="auto" hangingPunct="1">
              <a:spcBef>
                <a:spcPts val="324"/>
              </a:spcBef>
              <a:spcAft>
                <a:spcPts val="0"/>
              </a:spcAft>
              <a:buFont typeface="Verdana"/>
              <a:buChar char="◦"/>
              <a:defRPr/>
            </a:pPr>
            <a:endParaRPr lang="en-US" dirty="0" smtClean="0"/>
          </a:p>
          <a:p>
            <a:pPr marL="365760" indent="-256032" eaLnBrk="1" fontAlgn="auto" hangingPunct="1">
              <a:spcAft>
                <a:spcPts val="0"/>
              </a:spcAft>
              <a:buFont typeface="Wingdings" pitchFamily="2" charset="2"/>
              <a:buChar char="v"/>
              <a:defRPr/>
            </a:pPr>
            <a:r>
              <a:rPr lang="en-US" b="1" dirty="0" smtClean="0"/>
              <a:t>Article 2.B: </a:t>
            </a:r>
            <a:r>
              <a:rPr lang="en-US" b="1" dirty="0" smtClean="0">
                <a:ln>
                  <a:solidFill>
                    <a:schemeClr val="tx1"/>
                  </a:solidFill>
                </a:ln>
                <a:solidFill>
                  <a:srgbClr val="FF0000"/>
                </a:solidFill>
              </a:rPr>
              <a:t>Clarifying Fair-Share category</a:t>
            </a:r>
          </a:p>
          <a:p>
            <a:pPr marL="621792" lvl="1" eaLnBrk="1" fontAlgn="auto" hangingPunct="1">
              <a:spcBef>
                <a:spcPts val="324"/>
              </a:spcBef>
              <a:spcAft>
                <a:spcPts val="0"/>
              </a:spcAft>
              <a:buFont typeface="Verdana"/>
              <a:buChar char="◦"/>
              <a:defRPr/>
            </a:pPr>
            <a:r>
              <a:rPr lang="en-US" b="1" dirty="0" smtClean="0"/>
              <a:t>Fair-share </a:t>
            </a:r>
            <a:r>
              <a:rPr lang="en-US" dirty="0" smtClean="0"/>
              <a:t>now applies to adjuncts who </a:t>
            </a:r>
            <a:r>
              <a:rPr lang="en-US" b="1" dirty="0" smtClean="0"/>
              <a:t>accrue a break in service.</a:t>
            </a:r>
            <a:endParaRPr lang="en-US" dirty="0" smtClean="0"/>
          </a:p>
          <a:p>
            <a:pPr marL="621792" lvl="1" eaLnBrk="1" fontAlgn="auto" hangingPunct="1">
              <a:spcBef>
                <a:spcPts val="324"/>
              </a:spcBef>
              <a:spcAft>
                <a:spcPts val="0"/>
              </a:spcAft>
              <a:buFont typeface="Verdana"/>
              <a:buChar char="◦"/>
              <a:defRPr/>
            </a:pPr>
            <a:r>
              <a:rPr lang="en-US" b="1" dirty="0" smtClean="0"/>
              <a:t>Fair-share </a:t>
            </a:r>
            <a:r>
              <a:rPr lang="en-US" dirty="0" smtClean="0"/>
              <a:t>now applies to adjuncts who </a:t>
            </a:r>
            <a:r>
              <a:rPr lang="en-US" b="1" dirty="0" smtClean="0"/>
              <a:t>elect to sign a CLC-AFO membership form.</a:t>
            </a:r>
          </a:p>
          <a:p>
            <a:pPr marL="621792" lvl="1" eaLnBrk="1" fontAlgn="auto" hangingPunct="1">
              <a:spcBef>
                <a:spcPts val="324"/>
              </a:spcBef>
              <a:spcAft>
                <a:spcPts val="0"/>
              </a:spcAft>
              <a:buFont typeface="Verdana"/>
              <a:buChar char="◦"/>
              <a:defRPr/>
            </a:pPr>
            <a:endParaRPr lang="en-US" dirty="0" smtClean="0"/>
          </a:p>
          <a:p>
            <a:pPr marL="365760" indent="-256032" eaLnBrk="1" fontAlgn="auto" hangingPunct="1">
              <a:spcAft>
                <a:spcPts val="0"/>
              </a:spcAft>
              <a:buFont typeface="Wingdings" pitchFamily="2" charset="2"/>
              <a:buChar char="v"/>
              <a:defRPr/>
            </a:pPr>
            <a:r>
              <a:rPr lang="en-US" b="1" dirty="0" smtClean="0"/>
              <a:t>Article 2.J: Board Policies</a:t>
            </a:r>
          </a:p>
          <a:p>
            <a:pPr marL="621792" lvl="1" eaLnBrk="1" fontAlgn="auto" hangingPunct="1">
              <a:spcBef>
                <a:spcPts val="324"/>
              </a:spcBef>
              <a:spcAft>
                <a:spcPts val="0"/>
              </a:spcAft>
              <a:buFont typeface="Verdana"/>
              <a:buChar char="◦"/>
              <a:defRPr/>
            </a:pPr>
            <a:r>
              <a:rPr lang="en-US" dirty="0" smtClean="0"/>
              <a:t>Board send a copy of its official policies, rules, regulations and handbooks and all subsequent changes electronically to the Union.</a:t>
            </a:r>
          </a:p>
          <a:p>
            <a:pPr marL="621792" lvl="1" eaLnBrk="1" fontAlgn="auto" hangingPunct="1">
              <a:spcBef>
                <a:spcPts val="324"/>
              </a:spcBef>
              <a:spcAft>
                <a:spcPts val="0"/>
              </a:spcAft>
              <a:buFont typeface="Verdana"/>
              <a:buChar char="◦"/>
              <a:defRPr/>
            </a:pPr>
            <a:endParaRPr lang="en-US" dirty="0" smtClean="0"/>
          </a:p>
          <a:p>
            <a:pPr marL="365760" indent="-256032" eaLnBrk="1" fontAlgn="auto" hangingPunct="1">
              <a:spcAft>
                <a:spcPts val="0"/>
              </a:spcAft>
              <a:buFont typeface="Wingdings" pitchFamily="2" charset="2"/>
              <a:buChar char="v"/>
              <a:defRPr/>
            </a:pPr>
            <a:r>
              <a:rPr lang="en-US" b="1" dirty="0" smtClean="0"/>
              <a:t>Article 4.B.4: Unavailability of Sections</a:t>
            </a:r>
          </a:p>
          <a:p>
            <a:pPr marL="621792" lvl="1" eaLnBrk="1" fontAlgn="auto" hangingPunct="1">
              <a:spcBef>
                <a:spcPts val="324"/>
              </a:spcBef>
              <a:spcAft>
                <a:spcPts val="0"/>
              </a:spcAft>
              <a:buFont typeface="Verdana"/>
              <a:buChar char="◦"/>
              <a:defRPr/>
            </a:pPr>
            <a:r>
              <a:rPr lang="en-US" dirty="0" smtClean="0"/>
              <a:t>If College doesn’t make a GFO due to lack of available courses or classes, it will notify affected adjuncts and Union as soon as practically possible.</a:t>
            </a:r>
          </a:p>
          <a:p>
            <a:pPr marL="621792" lvl="1" eaLnBrk="1" fontAlgn="auto" hangingPunct="1">
              <a:spcBef>
                <a:spcPts val="324"/>
              </a:spcBef>
              <a:spcAft>
                <a:spcPts val="0"/>
              </a:spcAft>
              <a:buFont typeface="Verdana"/>
              <a:buChar char="◦"/>
              <a:defRPr/>
            </a:pPr>
            <a:endParaRPr lang="en-US" dirty="0" smtClean="0"/>
          </a:p>
          <a:p>
            <a:pPr marL="365760" indent="-256032" eaLnBrk="1" fontAlgn="auto" hangingPunct="1">
              <a:spcAft>
                <a:spcPts val="0"/>
              </a:spcAft>
              <a:buFont typeface="Wingdings" pitchFamily="2" charset="2"/>
              <a:buChar char="v"/>
              <a:defRPr/>
            </a:pPr>
            <a:r>
              <a:rPr lang="en-US" b="1" dirty="0" smtClean="0"/>
              <a:t>Article 9.C: </a:t>
            </a:r>
            <a:r>
              <a:rPr lang="en-US" b="1" dirty="0" smtClean="0">
                <a:ln>
                  <a:solidFill>
                    <a:schemeClr val="tx1"/>
                  </a:solidFill>
                </a:ln>
                <a:solidFill>
                  <a:srgbClr val="FF0000"/>
                </a:solidFill>
              </a:rPr>
              <a:t>Contract Duration</a:t>
            </a:r>
          </a:p>
          <a:p>
            <a:pPr marL="621411" lvl="1" eaLnBrk="1" fontAlgn="auto" hangingPunct="1">
              <a:spcAft>
                <a:spcPts val="0"/>
              </a:spcAft>
              <a:buFont typeface="Wingdings" pitchFamily="2" charset="2"/>
              <a:buChar char="§"/>
              <a:defRPr/>
            </a:pPr>
            <a:r>
              <a:rPr lang="en-US" dirty="0" smtClean="0"/>
              <a:t>3 year agreement which starts with 1</a:t>
            </a:r>
            <a:r>
              <a:rPr lang="en-US" baseline="30000" dirty="0" smtClean="0"/>
              <a:t>st</a:t>
            </a:r>
            <a:r>
              <a:rPr lang="en-US" dirty="0" smtClean="0"/>
              <a:t> day of 2012-13 academic year and expires at 11:59 pm of the day preceding the first faculty employment day of the 2015-2016 academic year</a:t>
            </a:r>
          </a:p>
          <a:p>
            <a:pPr marL="621792" lvl="1" eaLnBrk="1" fontAlgn="auto" hangingPunct="1">
              <a:spcBef>
                <a:spcPts val="324"/>
              </a:spcBef>
              <a:spcAft>
                <a:spcPts val="0"/>
              </a:spcAft>
              <a:buFont typeface="Verdana"/>
              <a:buChar char="◦"/>
              <a:defRPr/>
            </a:pPr>
            <a:endParaRPr lang="en-US" dirty="0" smtClean="0"/>
          </a:p>
          <a:p>
            <a:pPr marL="365760" indent="-256032" eaLnBrk="1" fontAlgn="auto" hangingPunct="1">
              <a:spcAft>
                <a:spcPts val="0"/>
              </a:spcAft>
              <a:buFont typeface="Wingdings 3"/>
              <a:buChar char=""/>
              <a:defRPr/>
            </a:pPr>
            <a:endParaRPr lang="en-US" dirty="0" smtClean="0"/>
          </a:p>
          <a:p>
            <a:pPr marL="365760" indent="-256032" eaLnBrk="1" fontAlgn="auto" hangingPunct="1">
              <a:spcAft>
                <a:spcPts val="0"/>
              </a:spcAft>
              <a:buFont typeface="Wingdings 3"/>
              <a:buChar char=""/>
              <a:defRPr/>
            </a:pPr>
            <a:endParaRPr lang="en-US" dirty="0" smtClean="0"/>
          </a:p>
          <a:p>
            <a:pPr marL="365760" indent="-256032" eaLnBrk="1" fontAlgn="auto" hangingPunct="1">
              <a:spcAft>
                <a:spcPts val="0"/>
              </a:spcAft>
              <a:buFont typeface="Wingdings 3"/>
              <a:buChar char=""/>
              <a:defRPr/>
            </a:pPr>
            <a:endParaRPr lang="en-US" dirty="0"/>
          </a:p>
        </p:txBody>
      </p:sp>
      <p:sp>
        <p:nvSpPr>
          <p:cNvPr id="3" name="Title 2"/>
          <p:cNvSpPr>
            <a:spLocks noGrp="1"/>
          </p:cNvSpPr>
          <p:nvPr>
            <p:ph type="title"/>
          </p:nvPr>
        </p:nvSpPr>
        <p:spPr/>
        <p:txBody>
          <a:bodyPr>
            <a:normAutofit/>
          </a:bodyPr>
          <a:lstStyle/>
          <a:p>
            <a:pPr algn="ctr" eaLnBrk="1" fontAlgn="auto" hangingPunct="1">
              <a:spcAft>
                <a:spcPts val="0"/>
              </a:spcAft>
              <a:defRPr/>
            </a:pPr>
            <a:r>
              <a:rPr lang="en-US" sz="3200" dirty="0" smtClean="0">
                <a:latin typeface="Arial Black" pitchFamily="34" charset="0"/>
              </a:rPr>
              <a:t>Part III: </a:t>
            </a:r>
            <a:r>
              <a:rPr lang="en-US" sz="3200" dirty="0" smtClean="0"/>
              <a:t/>
            </a:r>
            <a:br>
              <a:rPr lang="en-US" sz="3200" dirty="0" smtClean="0"/>
            </a:br>
            <a:r>
              <a:rPr lang="en-US" sz="3200" dirty="0" smtClean="0"/>
              <a:t> </a:t>
            </a:r>
            <a:r>
              <a:rPr lang="en-US" sz="2800" dirty="0" smtClean="0">
                <a:latin typeface="Arial Black" pitchFamily="34" charset="0"/>
              </a:rPr>
              <a:t>Housekeeping Cont</a:t>
            </a:r>
            <a:r>
              <a:rPr lang="en-US" sz="3200" dirty="0" smtClean="0"/>
              <a:t>: </a:t>
            </a:r>
            <a:endParaRPr lang="en-US"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609600" y="2819400"/>
          <a:ext cx="6400800" cy="1493520"/>
        </p:xfrm>
        <a:graphic>
          <a:graphicData uri="http://schemas.openxmlformats.org/drawingml/2006/table">
            <a:tbl>
              <a:tblPr firstRow="1" bandRow="1">
                <a:tableStyleId>{5C22544A-7EE6-4342-B048-85BDC9FD1C3A}</a:tableStyleId>
              </a:tblPr>
              <a:tblGrid>
                <a:gridCol w="1600200"/>
                <a:gridCol w="1600200"/>
                <a:gridCol w="1600200"/>
                <a:gridCol w="1600200"/>
              </a:tblGrid>
              <a:tr h="274820">
                <a:tc>
                  <a:txBody>
                    <a:bodyPr/>
                    <a:lstStyle/>
                    <a:p>
                      <a:pPr algn="ctr"/>
                      <a:r>
                        <a:rPr lang="en-US" sz="1600" dirty="0" smtClean="0"/>
                        <a:t>Year</a:t>
                      </a:r>
                      <a:endParaRPr lang="en-US" sz="1600" dirty="0"/>
                    </a:p>
                  </a:txBody>
                  <a:tcPr anchor="b"/>
                </a:tc>
                <a:tc>
                  <a:txBody>
                    <a:bodyPr/>
                    <a:lstStyle/>
                    <a:p>
                      <a:pPr algn="ctr"/>
                      <a:r>
                        <a:rPr lang="en-US" sz="1600" dirty="0" smtClean="0"/>
                        <a:t>2012-2013</a:t>
                      </a:r>
                      <a:endParaRPr lang="en-US" sz="1600" dirty="0"/>
                    </a:p>
                  </a:txBody>
                  <a:tcPr anchor="b"/>
                </a:tc>
                <a:tc>
                  <a:txBody>
                    <a:bodyPr/>
                    <a:lstStyle/>
                    <a:p>
                      <a:pPr algn="ctr"/>
                      <a:r>
                        <a:rPr lang="en-US" sz="1600" dirty="0" smtClean="0"/>
                        <a:t>2013-2014</a:t>
                      </a:r>
                      <a:endParaRPr lang="en-US" sz="1600" dirty="0"/>
                    </a:p>
                  </a:txBody>
                  <a:tcPr anchor="b"/>
                </a:tc>
                <a:tc>
                  <a:txBody>
                    <a:bodyPr/>
                    <a:lstStyle/>
                    <a:p>
                      <a:pPr algn="ctr"/>
                      <a:r>
                        <a:rPr lang="en-US" sz="1600" dirty="0" smtClean="0"/>
                        <a:t>2014-2015</a:t>
                      </a:r>
                      <a:endParaRPr lang="en-US" sz="1600" dirty="0"/>
                    </a:p>
                  </a:txBody>
                  <a:tcPr anchor="b"/>
                </a:tc>
              </a:tr>
              <a:tr h="474689">
                <a:tc>
                  <a:txBody>
                    <a:bodyPr/>
                    <a:lstStyle/>
                    <a:p>
                      <a:pPr algn="ctr"/>
                      <a:r>
                        <a:rPr lang="en-US" sz="1600" dirty="0" smtClean="0"/>
                        <a:t>Rate Pay 1:</a:t>
                      </a:r>
                    </a:p>
                    <a:p>
                      <a:pPr algn="ctr"/>
                      <a:r>
                        <a:rPr lang="en-US" sz="1600" b="1" dirty="0" smtClean="0"/>
                        <a:t>Non-GFO</a:t>
                      </a:r>
                      <a:endParaRPr lang="en-US" sz="1600" b="1" dirty="0"/>
                    </a:p>
                  </a:txBody>
                  <a:tcPr/>
                </a:tc>
                <a:tc>
                  <a:txBody>
                    <a:bodyPr/>
                    <a:lstStyle/>
                    <a:p>
                      <a:pPr algn="ctr"/>
                      <a:r>
                        <a:rPr lang="en-US" sz="1400" b="1" dirty="0" smtClean="0"/>
                        <a:t>$901</a:t>
                      </a:r>
                      <a:endParaRPr lang="en-US" sz="1400" b="1" dirty="0"/>
                    </a:p>
                  </a:txBody>
                  <a:tcPr anchor="ctr"/>
                </a:tc>
                <a:tc>
                  <a:txBody>
                    <a:bodyPr/>
                    <a:lstStyle/>
                    <a:p>
                      <a:pPr algn="ctr"/>
                      <a:r>
                        <a:rPr lang="en-US" sz="1400" b="1" dirty="0" smtClean="0"/>
                        <a:t>$924</a:t>
                      </a:r>
                      <a:endParaRPr lang="en-US" sz="1400" b="1" dirty="0"/>
                    </a:p>
                  </a:txBody>
                  <a:tcPr anchor="ctr"/>
                </a:tc>
                <a:tc>
                  <a:txBody>
                    <a:bodyPr/>
                    <a:lstStyle/>
                    <a:p>
                      <a:pPr algn="ctr"/>
                      <a:r>
                        <a:rPr lang="en-US" sz="1400" b="1" dirty="0" smtClean="0"/>
                        <a:t>$947</a:t>
                      </a:r>
                      <a:endParaRPr lang="en-US" sz="1400" b="1" dirty="0"/>
                    </a:p>
                  </a:txBody>
                  <a:tcPr anchor="ctr"/>
                </a:tc>
              </a:tr>
              <a:tr h="474689">
                <a:tc>
                  <a:txBody>
                    <a:bodyPr/>
                    <a:lstStyle/>
                    <a:p>
                      <a:pPr algn="ctr"/>
                      <a:r>
                        <a:rPr lang="en-US" sz="1600" dirty="0" smtClean="0"/>
                        <a:t>Rate Pay 2:</a:t>
                      </a:r>
                    </a:p>
                    <a:p>
                      <a:pPr algn="ctr"/>
                      <a:r>
                        <a:rPr lang="en-US" sz="1600" b="1" dirty="0" smtClean="0"/>
                        <a:t>GFO</a:t>
                      </a:r>
                      <a:endParaRPr lang="en-US" sz="1600" b="1" dirty="0"/>
                    </a:p>
                  </a:txBody>
                  <a:tcPr/>
                </a:tc>
                <a:tc>
                  <a:txBody>
                    <a:bodyPr/>
                    <a:lstStyle/>
                    <a:p>
                      <a:pPr algn="ctr"/>
                      <a:r>
                        <a:rPr lang="en-US" sz="1400" b="1" dirty="0" smtClean="0"/>
                        <a:t>$956</a:t>
                      </a:r>
                      <a:endParaRPr lang="en-US" sz="1400" b="1" dirty="0"/>
                    </a:p>
                  </a:txBody>
                  <a:tcPr anchor="ctr"/>
                </a:tc>
                <a:tc>
                  <a:txBody>
                    <a:bodyPr/>
                    <a:lstStyle/>
                    <a:p>
                      <a:pPr algn="ctr"/>
                      <a:r>
                        <a:rPr lang="en-US" sz="1400" b="1" dirty="0" smtClean="0"/>
                        <a:t>$980</a:t>
                      </a:r>
                      <a:endParaRPr lang="en-US" sz="1400" b="1" dirty="0"/>
                    </a:p>
                  </a:txBody>
                  <a:tcPr anchor="ctr"/>
                </a:tc>
                <a:tc>
                  <a:txBody>
                    <a:bodyPr/>
                    <a:lstStyle/>
                    <a:p>
                      <a:pPr algn="ctr"/>
                      <a:r>
                        <a:rPr lang="en-US" sz="1400" b="1" dirty="0" smtClean="0"/>
                        <a:t>$1005</a:t>
                      </a:r>
                      <a:endParaRPr lang="en-US" sz="1400" b="1" dirty="0"/>
                    </a:p>
                  </a:txBody>
                  <a:tcPr anchor="ctr"/>
                </a:tc>
              </a:tr>
            </a:tbl>
          </a:graphicData>
        </a:graphic>
      </p:graphicFrame>
      <p:sp>
        <p:nvSpPr>
          <p:cNvPr id="3" name="Title 2"/>
          <p:cNvSpPr>
            <a:spLocks noGrp="1"/>
          </p:cNvSpPr>
          <p:nvPr>
            <p:ph type="title"/>
          </p:nvPr>
        </p:nvSpPr>
        <p:spPr>
          <a:xfrm>
            <a:off x="304800" y="274638"/>
            <a:ext cx="8229600" cy="1020762"/>
          </a:xfrm>
        </p:spPr>
        <p:txBody>
          <a:bodyPr>
            <a:normAutofit fontScale="90000"/>
          </a:bodyPr>
          <a:lstStyle/>
          <a:p>
            <a:pPr algn="ctr" eaLnBrk="1" fontAlgn="auto" hangingPunct="1">
              <a:spcAft>
                <a:spcPts val="0"/>
              </a:spcAft>
              <a:defRPr/>
            </a:pPr>
            <a:r>
              <a:rPr lang="en-US" sz="3600" u="sng" dirty="0" smtClean="0">
                <a:ln>
                  <a:solidFill>
                    <a:schemeClr val="tx1"/>
                  </a:solidFill>
                </a:ln>
                <a:solidFill>
                  <a:srgbClr val="FF0000"/>
                </a:solidFill>
              </a:rPr>
              <a:t>Part I: Very Important Changes:</a:t>
            </a:r>
            <a:r>
              <a:rPr lang="en-US" sz="2800" u="sng" dirty="0" smtClean="0"/>
              <a:t/>
            </a:r>
            <a:br>
              <a:rPr lang="en-US" sz="2800" u="sng" dirty="0" smtClean="0"/>
            </a:br>
            <a:r>
              <a:rPr lang="en-US" sz="2700" u="sng" dirty="0" smtClean="0"/>
              <a:t>Per Load Hour Compensation Schedule</a:t>
            </a:r>
            <a:r>
              <a:rPr lang="en-US" sz="2800" u="sng" dirty="0" smtClean="0"/>
              <a:t/>
            </a:r>
            <a:br>
              <a:rPr lang="en-US" sz="2800" u="sng" dirty="0" smtClean="0"/>
            </a:br>
            <a:r>
              <a:rPr lang="en-US" sz="2200" u="sng" dirty="0" smtClean="0">
                <a:ln>
                  <a:solidFill>
                    <a:schemeClr val="tx1"/>
                  </a:solidFill>
                </a:ln>
              </a:rPr>
              <a:t>Article 7.A</a:t>
            </a:r>
            <a:r>
              <a:rPr lang="en-US" sz="2200" dirty="0" smtClean="0">
                <a:ln>
                  <a:solidFill>
                    <a:schemeClr val="tx1"/>
                  </a:solidFill>
                </a:ln>
              </a:rPr>
              <a:t> </a:t>
            </a:r>
            <a:r>
              <a:rPr lang="en-US" sz="2200" b="0" dirty="0" smtClean="0"/>
              <a:t>:</a:t>
            </a:r>
            <a:endParaRPr lang="en-US" sz="2200" b="0" dirty="0"/>
          </a:p>
        </p:txBody>
      </p:sp>
      <p:sp>
        <p:nvSpPr>
          <p:cNvPr id="5" name="TextBox 4"/>
          <p:cNvSpPr txBox="1"/>
          <p:nvPr/>
        </p:nvSpPr>
        <p:spPr>
          <a:xfrm>
            <a:off x="1143000" y="1371600"/>
            <a:ext cx="7162800" cy="646331"/>
          </a:xfrm>
          <a:prstGeom prst="rect">
            <a:avLst/>
          </a:prstGeom>
          <a:solidFill>
            <a:schemeClr val="accent1">
              <a:lumMod val="60000"/>
              <a:lumOff val="40000"/>
            </a:schemeClr>
          </a:solidFill>
        </p:spPr>
        <p:txBody>
          <a:bodyPr>
            <a:spAutoFit/>
          </a:bodyPr>
          <a:lstStyle/>
          <a:p>
            <a:pPr fontAlgn="auto">
              <a:spcBef>
                <a:spcPts val="0"/>
              </a:spcBef>
              <a:spcAft>
                <a:spcPts val="0"/>
              </a:spcAft>
              <a:buFont typeface="Arial" pitchFamily="34" charset="0"/>
              <a:buChar char="•"/>
              <a:defRPr/>
            </a:pPr>
            <a:r>
              <a:rPr lang="en-US" dirty="0">
                <a:latin typeface="+mn-lt"/>
                <a:cs typeface="+mn-cs"/>
              </a:rPr>
              <a:t>We negotiated a </a:t>
            </a:r>
            <a:r>
              <a:rPr lang="en-US" b="1" dirty="0" smtClean="0">
                <a:latin typeface="+mn-lt"/>
                <a:cs typeface="+mn-cs"/>
              </a:rPr>
              <a:t>2.5</a:t>
            </a:r>
            <a:r>
              <a:rPr lang="en-US" b="1" dirty="0">
                <a:latin typeface="+mn-lt"/>
                <a:cs typeface="+mn-cs"/>
              </a:rPr>
              <a:t>% pay increase for each contact year</a:t>
            </a:r>
          </a:p>
          <a:p>
            <a:pPr fontAlgn="auto">
              <a:spcBef>
                <a:spcPts val="0"/>
              </a:spcBef>
              <a:spcAft>
                <a:spcPts val="0"/>
              </a:spcAft>
              <a:buFont typeface="Arial" pitchFamily="34" charset="0"/>
              <a:buChar char="•"/>
              <a:defRPr/>
            </a:pPr>
            <a:r>
              <a:rPr lang="en-US" dirty="0">
                <a:latin typeface="+mn-lt"/>
                <a:cs typeface="+mn-cs"/>
              </a:rPr>
              <a:t>Each year thus compounds over the previous </a:t>
            </a:r>
            <a:r>
              <a:rPr lang="en-US" dirty="0" smtClean="0">
                <a:latin typeface="+mn-lt"/>
                <a:cs typeface="+mn-cs"/>
              </a:rPr>
              <a:t>year</a:t>
            </a:r>
            <a:endParaRPr lang="en-US" dirty="0">
              <a:latin typeface="+mn-lt"/>
              <a:cs typeface="+mn-cs"/>
            </a:endParaRPr>
          </a:p>
        </p:txBody>
      </p:sp>
      <p:sp>
        <p:nvSpPr>
          <p:cNvPr id="6" name="TextBox 5"/>
          <p:cNvSpPr txBox="1"/>
          <p:nvPr/>
        </p:nvSpPr>
        <p:spPr>
          <a:xfrm>
            <a:off x="1447800" y="2438400"/>
            <a:ext cx="3505200" cy="369332"/>
          </a:xfrm>
          <a:prstGeom prst="rect">
            <a:avLst/>
          </a:prstGeom>
          <a:noFill/>
        </p:spPr>
        <p:txBody>
          <a:bodyPr wrap="square" rtlCol="0">
            <a:spAutoFit/>
          </a:bodyPr>
          <a:lstStyle/>
          <a:p>
            <a:r>
              <a:rPr lang="en-US" dirty="0" smtClean="0"/>
              <a:t>Per Load Hour Compensation</a:t>
            </a:r>
            <a:endParaRPr lang="en-US" dirty="0"/>
          </a:p>
        </p:txBody>
      </p:sp>
      <p:sp>
        <p:nvSpPr>
          <p:cNvPr id="7" name="TextBox 6"/>
          <p:cNvSpPr txBox="1"/>
          <p:nvPr/>
        </p:nvSpPr>
        <p:spPr>
          <a:xfrm>
            <a:off x="4191000" y="4419600"/>
            <a:ext cx="3505200" cy="369332"/>
          </a:xfrm>
          <a:prstGeom prst="rect">
            <a:avLst/>
          </a:prstGeom>
          <a:noFill/>
        </p:spPr>
        <p:txBody>
          <a:bodyPr wrap="square" rtlCol="0">
            <a:spAutoFit/>
          </a:bodyPr>
          <a:lstStyle/>
          <a:p>
            <a:r>
              <a:rPr lang="en-US" dirty="0" smtClean="0"/>
              <a:t>Per Clock Hour Compensation</a:t>
            </a:r>
            <a:endParaRPr lang="en-US" dirty="0"/>
          </a:p>
        </p:txBody>
      </p:sp>
      <p:graphicFrame>
        <p:nvGraphicFramePr>
          <p:cNvPr id="8" name="Content Placeholder 3"/>
          <p:cNvGraphicFramePr>
            <a:graphicFrameLocks/>
          </p:cNvGraphicFramePr>
          <p:nvPr/>
        </p:nvGraphicFramePr>
        <p:xfrm>
          <a:off x="2743200" y="4800600"/>
          <a:ext cx="6172200" cy="1493520"/>
        </p:xfrm>
        <a:graphic>
          <a:graphicData uri="http://schemas.openxmlformats.org/drawingml/2006/table">
            <a:tbl>
              <a:tblPr firstRow="1" bandRow="1">
                <a:tableStyleId>{5C22544A-7EE6-4342-B048-85BDC9FD1C3A}</a:tableStyleId>
              </a:tblPr>
              <a:tblGrid>
                <a:gridCol w="1543050"/>
                <a:gridCol w="1543050"/>
                <a:gridCol w="1543050"/>
                <a:gridCol w="1543050"/>
              </a:tblGrid>
              <a:tr h="247338">
                <a:tc>
                  <a:txBody>
                    <a:bodyPr/>
                    <a:lstStyle/>
                    <a:p>
                      <a:pPr algn="ctr"/>
                      <a:r>
                        <a:rPr lang="en-US" sz="1600" dirty="0" smtClean="0"/>
                        <a:t>Year</a:t>
                      </a:r>
                      <a:endParaRPr lang="en-US" sz="1600" dirty="0"/>
                    </a:p>
                  </a:txBody>
                  <a:tcPr anchor="b"/>
                </a:tc>
                <a:tc>
                  <a:txBody>
                    <a:bodyPr/>
                    <a:lstStyle/>
                    <a:p>
                      <a:pPr algn="ctr"/>
                      <a:r>
                        <a:rPr lang="en-US" sz="1600" dirty="0" smtClean="0"/>
                        <a:t>2012-2013</a:t>
                      </a:r>
                      <a:endParaRPr lang="en-US" sz="1600" dirty="0"/>
                    </a:p>
                  </a:txBody>
                  <a:tcPr anchor="b"/>
                </a:tc>
                <a:tc>
                  <a:txBody>
                    <a:bodyPr/>
                    <a:lstStyle/>
                    <a:p>
                      <a:pPr algn="ctr"/>
                      <a:r>
                        <a:rPr lang="en-US" sz="1600" dirty="0" smtClean="0"/>
                        <a:t>2013-2014</a:t>
                      </a:r>
                      <a:endParaRPr lang="en-US" sz="1600" dirty="0"/>
                    </a:p>
                  </a:txBody>
                  <a:tcPr anchor="b"/>
                </a:tc>
                <a:tc>
                  <a:txBody>
                    <a:bodyPr/>
                    <a:lstStyle/>
                    <a:p>
                      <a:pPr algn="ctr"/>
                      <a:r>
                        <a:rPr lang="en-US" sz="1600" dirty="0" smtClean="0"/>
                        <a:t>2014-2015</a:t>
                      </a:r>
                      <a:endParaRPr lang="en-US" sz="1600" dirty="0"/>
                    </a:p>
                  </a:txBody>
                  <a:tcPr anchor="b"/>
                </a:tc>
              </a:tr>
              <a:tr h="427220">
                <a:tc>
                  <a:txBody>
                    <a:bodyPr/>
                    <a:lstStyle/>
                    <a:p>
                      <a:pPr algn="ctr"/>
                      <a:r>
                        <a:rPr lang="en-US" sz="1600" dirty="0" smtClean="0"/>
                        <a:t>Rate Pay 1:</a:t>
                      </a:r>
                    </a:p>
                    <a:p>
                      <a:pPr algn="ctr"/>
                      <a:r>
                        <a:rPr lang="en-US" sz="1600" b="1" dirty="0" smtClean="0"/>
                        <a:t>Non-GFO</a:t>
                      </a:r>
                      <a:endParaRPr lang="en-US" sz="1600" b="1" dirty="0"/>
                    </a:p>
                  </a:txBody>
                  <a:tcPr/>
                </a:tc>
                <a:tc>
                  <a:txBody>
                    <a:bodyPr/>
                    <a:lstStyle/>
                    <a:p>
                      <a:pPr algn="ctr"/>
                      <a:r>
                        <a:rPr lang="en-US" sz="1400" b="1" dirty="0" smtClean="0"/>
                        <a:t>$37.56</a:t>
                      </a:r>
                      <a:endParaRPr lang="en-US" sz="1400" b="1" dirty="0"/>
                    </a:p>
                  </a:txBody>
                  <a:tcPr anchor="ctr"/>
                </a:tc>
                <a:tc>
                  <a:txBody>
                    <a:bodyPr/>
                    <a:lstStyle/>
                    <a:p>
                      <a:pPr algn="ctr"/>
                      <a:r>
                        <a:rPr lang="en-US" sz="1400" b="1" dirty="0" smtClean="0"/>
                        <a:t>$38.52</a:t>
                      </a:r>
                      <a:endParaRPr lang="en-US" sz="1400" b="1" dirty="0"/>
                    </a:p>
                  </a:txBody>
                  <a:tcPr anchor="ctr"/>
                </a:tc>
                <a:tc>
                  <a:txBody>
                    <a:bodyPr/>
                    <a:lstStyle/>
                    <a:p>
                      <a:pPr algn="ctr"/>
                      <a:r>
                        <a:rPr lang="en-US" sz="1400" b="1" dirty="0" smtClean="0"/>
                        <a:t>$39.48</a:t>
                      </a:r>
                      <a:endParaRPr lang="en-US" sz="1400" b="1" dirty="0"/>
                    </a:p>
                  </a:txBody>
                  <a:tcPr anchor="ctr"/>
                </a:tc>
              </a:tr>
              <a:tr h="427220">
                <a:tc>
                  <a:txBody>
                    <a:bodyPr/>
                    <a:lstStyle/>
                    <a:p>
                      <a:pPr algn="ctr"/>
                      <a:r>
                        <a:rPr lang="en-US" sz="1600" dirty="0" smtClean="0"/>
                        <a:t>Rate Pay 2:</a:t>
                      </a:r>
                    </a:p>
                    <a:p>
                      <a:pPr algn="ctr"/>
                      <a:r>
                        <a:rPr lang="en-US" sz="1600" b="1" dirty="0" smtClean="0"/>
                        <a:t>GFO</a:t>
                      </a:r>
                      <a:endParaRPr lang="en-US" sz="1600" b="1" dirty="0"/>
                    </a:p>
                  </a:txBody>
                  <a:tcPr/>
                </a:tc>
                <a:tc>
                  <a:txBody>
                    <a:bodyPr/>
                    <a:lstStyle/>
                    <a:p>
                      <a:pPr algn="ctr"/>
                      <a:r>
                        <a:rPr lang="en-US" sz="1400" b="1" dirty="0" smtClean="0"/>
                        <a:t>$39.85</a:t>
                      </a:r>
                      <a:endParaRPr lang="en-US" sz="1400" b="1" dirty="0"/>
                    </a:p>
                  </a:txBody>
                  <a:tcPr anchor="ctr"/>
                </a:tc>
                <a:tc>
                  <a:txBody>
                    <a:bodyPr/>
                    <a:lstStyle/>
                    <a:p>
                      <a:pPr algn="ctr"/>
                      <a:r>
                        <a:rPr lang="en-US" sz="1400" b="1" dirty="0" smtClean="0"/>
                        <a:t>$40.85</a:t>
                      </a:r>
                      <a:endParaRPr lang="en-US" sz="1400" b="1" dirty="0"/>
                    </a:p>
                  </a:txBody>
                  <a:tcPr anchor="ctr"/>
                </a:tc>
                <a:tc>
                  <a:txBody>
                    <a:bodyPr/>
                    <a:lstStyle/>
                    <a:p>
                      <a:pPr algn="ctr"/>
                      <a:r>
                        <a:rPr lang="en-US" sz="1400" b="1" dirty="0" smtClean="0"/>
                        <a:t>$41.90</a:t>
                      </a:r>
                      <a:endParaRPr lang="en-US" sz="1400" b="1" dirty="0"/>
                    </a:p>
                  </a:txBody>
                  <a:tcPr anchor="ct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txBody>
          <a:bodyPr>
            <a:normAutofit fontScale="92500" lnSpcReduction="10000"/>
          </a:bodyPr>
          <a:lstStyle/>
          <a:p>
            <a:pPr marL="365760" indent="-256032" eaLnBrk="1" fontAlgn="auto" hangingPunct="1">
              <a:spcAft>
                <a:spcPts val="0"/>
              </a:spcAft>
              <a:buFont typeface="Wingdings 3"/>
              <a:buChar char=""/>
              <a:defRPr/>
            </a:pPr>
            <a:r>
              <a:rPr lang="en-US" b="1" u="sng" dirty="0" smtClean="0">
                <a:ln>
                  <a:solidFill>
                    <a:schemeClr val="tx2">
                      <a:lumMod val="50000"/>
                    </a:schemeClr>
                  </a:solidFill>
                </a:ln>
                <a:solidFill>
                  <a:srgbClr val="FF0000"/>
                </a:solidFill>
              </a:rPr>
              <a:t>Orientation</a:t>
            </a:r>
            <a:r>
              <a:rPr lang="en-US" b="1" u="sng" dirty="0" smtClean="0"/>
              <a:t>:</a:t>
            </a:r>
            <a:endParaRPr lang="en-US" b="1" dirty="0" smtClean="0"/>
          </a:p>
          <a:p>
            <a:pPr marL="621792" lvl="1" eaLnBrk="1" fontAlgn="auto" hangingPunct="1">
              <a:spcBef>
                <a:spcPts val="324"/>
              </a:spcBef>
              <a:spcAft>
                <a:spcPts val="0"/>
              </a:spcAft>
              <a:buFont typeface="Verdana"/>
              <a:buChar char="◦"/>
              <a:defRPr/>
            </a:pPr>
            <a:r>
              <a:rPr lang="en-US" b="1" u="sng" dirty="0" smtClean="0">
                <a:solidFill>
                  <a:schemeClr val="accent2">
                    <a:lumMod val="75000"/>
                  </a:schemeClr>
                </a:solidFill>
              </a:rPr>
              <a:t>Fall Orientation</a:t>
            </a:r>
            <a:r>
              <a:rPr lang="en-US" b="1" dirty="0" smtClean="0">
                <a:solidFill>
                  <a:schemeClr val="accent2">
                    <a:lumMod val="75000"/>
                  </a:schemeClr>
                </a:solidFill>
              </a:rPr>
              <a:t>: </a:t>
            </a:r>
          </a:p>
          <a:p>
            <a:pPr marL="859917" lvl="2" eaLnBrk="1" fontAlgn="auto" hangingPunct="1">
              <a:spcBef>
                <a:spcPts val="324"/>
              </a:spcBef>
              <a:spcAft>
                <a:spcPts val="0"/>
              </a:spcAft>
              <a:buFont typeface="Verdana"/>
              <a:buChar char="◦"/>
              <a:defRPr/>
            </a:pPr>
            <a:r>
              <a:rPr lang="en-US" sz="1900" b="1" dirty="0" smtClean="0"/>
              <a:t>Single day during week – </a:t>
            </a:r>
            <a:r>
              <a:rPr lang="en-US" sz="1900" b="1" u="sng" dirty="0" smtClean="0"/>
              <a:t>week night or Sat</a:t>
            </a:r>
            <a:r>
              <a:rPr lang="en-US" sz="1900" b="1" dirty="0" smtClean="0"/>
              <a:t>. (Union decides)</a:t>
            </a:r>
          </a:p>
          <a:p>
            <a:pPr marL="859917" lvl="2" eaLnBrk="1" fontAlgn="auto" hangingPunct="1">
              <a:spcBef>
                <a:spcPts val="324"/>
              </a:spcBef>
              <a:spcAft>
                <a:spcPts val="0"/>
              </a:spcAft>
              <a:buFont typeface="Verdana"/>
              <a:buChar char="◦"/>
              <a:defRPr/>
            </a:pPr>
            <a:r>
              <a:rPr lang="en-US" sz="1900" b="1" u="sng" dirty="0" smtClean="0"/>
              <a:t>NO Longer than </a:t>
            </a:r>
            <a:r>
              <a:rPr lang="en-US" sz="1900" b="1" u="sng" dirty="0" smtClean="0">
                <a:ln>
                  <a:solidFill>
                    <a:schemeClr val="bg2">
                      <a:lumMod val="10000"/>
                    </a:schemeClr>
                  </a:solidFill>
                </a:ln>
                <a:solidFill>
                  <a:schemeClr val="accent2"/>
                </a:solidFill>
              </a:rPr>
              <a:t>3 hours </a:t>
            </a:r>
            <a:r>
              <a:rPr lang="en-US" sz="1900" b="1" dirty="0" smtClean="0"/>
              <a:t>(</a:t>
            </a:r>
            <a:r>
              <a:rPr lang="en-US" sz="1700" b="1" dirty="0" smtClean="0"/>
              <a:t>1 hour </a:t>
            </a:r>
            <a:r>
              <a:rPr lang="en-US" sz="1700" b="1" dirty="0" smtClean="0"/>
              <a:t>less than before</a:t>
            </a:r>
            <a:r>
              <a:rPr lang="en-US" sz="1900" b="1" dirty="0" smtClean="0"/>
              <a:t>)</a:t>
            </a:r>
            <a:endParaRPr lang="en-US" sz="1900" b="1" dirty="0" smtClean="0"/>
          </a:p>
          <a:p>
            <a:pPr marL="859917" lvl="2" eaLnBrk="1" fontAlgn="auto" hangingPunct="1">
              <a:spcBef>
                <a:spcPts val="324"/>
              </a:spcBef>
              <a:spcAft>
                <a:spcPts val="0"/>
              </a:spcAft>
              <a:buFont typeface="Verdana"/>
              <a:buChar char="◦"/>
              <a:defRPr/>
            </a:pPr>
            <a:r>
              <a:rPr lang="en-US" sz="1900" b="1" dirty="0" smtClean="0"/>
              <a:t>College chooses type of program and/or activities</a:t>
            </a:r>
            <a:endParaRPr lang="en-US" sz="1900" dirty="0" smtClean="0"/>
          </a:p>
          <a:p>
            <a:pPr marL="621792" lvl="1" eaLnBrk="1" fontAlgn="auto" hangingPunct="1">
              <a:spcBef>
                <a:spcPts val="324"/>
              </a:spcBef>
              <a:spcAft>
                <a:spcPts val="0"/>
              </a:spcAft>
              <a:buFont typeface="Verdana"/>
              <a:buChar char="◦"/>
              <a:defRPr/>
            </a:pPr>
            <a:r>
              <a:rPr lang="en-US" b="1" u="sng" dirty="0" smtClean="0">
                <a:solidFill>
                  <a:schemeClr val="accent2">
                    <a:lumMod val="75000"/>
                  </a:schemeClr>
                </a:solidFill>
              </a:rPr>
              <a:t>Spring Orientation</a:t>
            </a:r>
            <a:r>
              <a:rPr lang="en-US" b="1" dirty="0" smtClean="0">
                <a:solidFill>
                  <a:schemeClr val="accent2">
                    <a:lumMod val="75000"/>
                  </a:schemeClr>
                </a:solidFill>
              </a:rPr>
              <a:t>:</a:t>
            </a:r>
          </a:p>
          <a:p>
            <a:pPr marL="859536" lvl="2" eaLnBrk="1" fontAlgn="auto" hangingPunct="1">
              <a:spcAft>
                <a:spcPts val="0"/>
              </a:spcAft>
              <a:buFont typeface="Wingdings 2"/>
              <a:buChar char=""/>
              <a:defRPr/>
            </a:pPr>
            <a:r>
              <a:rPr lang="en-US" sz="1900" b="1" dirty="0" smtClean="0"/>
              <a:t>Still choice of 2 meetings</a:t>
            </a:r>
            <a:r>
              <a:rPr lang="en-US" sz="1900" dirty="0" smtClean="0"/>
              <a:t>: </a:t>
            </a:r>
            <a:r>
              <a:rPr lang="en-US" sz="1900" b="1" u="sng" dirty="0" smtClean="0"/>
              <a:t>weekday evening or Saturday</a:t>
            </a:r>
          </a:p>
          <a:p>
            <a:pPr marL="859536" lvl="2" eaLnBrk="1" fontAlgn="auto" hangingPunct="1">
              <a:spcAft>
                <a:spcPts val="0"/>
              </a:spcAft>
              <a:buFont typeface="Wingdings 2"/>
              <a:buChar char=""/>
              <a:defRPr/>
            </a:pPr>
            <a:r>
              <a:rPr lang="en-US" sz="1900" b="1" u="sng" dirty="0" smtClean="0"/>
              <a:t>NO Longer than </a:t>
            </a:r>
            <a:r>
              <a:rPr lang="en-US" sz="1900" b="1" u="sng" dirty="0" smtClean="0">
                <a:ln>
                  <a:solidFill>
                    <a:schemeClr val="tx2">
                      <a:lumMod val="50000"/>
                    </a:schemeClr>
                  </a:solidFill>
                </a:ln>
                <a:solidFill>
                  <a:srgbClr val="FF0000"/>
                </a:solidFill>
              </a:rPr>
              <a:t>2 hours </a:t>
            </a:r>
            <a:r>
              <a:rPr lang="en-US" sz="1900" b="1" dirty="0" smtClean="0"/>
              <a:t>(</a:t>
            </a:r>
            <a:r>
              <a:rPr lang="en-US" sz="1700" b="1" dirty="0" smtClean="0"/>
              <a:t>1 hour less than </a:t>
            </a:r>
            <a:r>
              <a:rPr lang="en-US" sz="1700" b="1" dirty="0" smtClean="0"/>
              <a:t>before</a:t>
            </a:r>
            <a:r>
              <a:rPr lang="en-US" sz="1900" b="1" dirty="0" smtClean="0"/>
              <a:t>)</a:t>
            </a:r>
            <a:endParaRPr lang="en-US" sz="1900" b="1" dirty="0" smtClean="0"/>
          </a:p>
          <a:p>
            <a:pPr marL="859917" lvl="2" eaLnBrk="1" fontAlgn="auto" hangingPunct="1">
              <a:spcBef>
                <a:spcPts val="324"/>
              </a:spcBef>
              <a:spcAft>
                <a:spcPts val="0"/>
              </a:spcAft>
              <a:buFont typeface="Verdana"/>
              <a:buChar char="◦"/>
              <a:defRPr/>
            </a:pPr>
            <a:r>
              <a:rPr lang="en-US" sz="1900" b="1" dirty="0" smtClean="0"/>
              <a:t>College chooses type of program and/or activities</a:t>
            </a:r>
            <a:endParaRPr lang="en-US" sz="1900" dirty="0" smtClean="0"/>
          </a:p>
          <a:p>
            <a:pPr marL="621411" lvl="1" eaLnBrk="1" fontAlgn="auto" hangingPunct="1">
              <a:spcAft>
                <a:spcPts val="0"/>
              </a:spcAft>
              <a:buFont typeface="Wingdings 2"/>
              <a:buChar char=""/>
              <a:defRPr/>
            </a:pPr>
            <a:r>
              <a:rPr lang="en-US" b="1" u="sng" dirty="0" smtClean="0">
                <a:solidFill>
                  <a:schemeClr val="accent2">
                    <a:lumMod val="75000"/>
                  </a:schemeClr>
                </a:solidFill>
              </a:rPr>
              <a:t>General:</a:t>
            </a:r>
            <a:endParaRPr lang="en-US" b="1" dirty="0" smtClean="0">
              <a:solidFill>
                <a:schemeClr val="accent2">
                  <a:lumMod val="75000"/>
                </a:schemeClr>
              </a:solidFill>
            </a:endParaRPr>
          </a:p>
          <a:p>
            <a:pPr marL="859536" lvl="2" eaLnBrk="1" fontAlgn="auto" hangingPunct="1">
              <a:spcAft>
                <a:spcPts val="0"/>
              </a:spcAft>
              <a:buFont typeface="Wingdings 2"/>
              <a:buChar char=""/>
              <a:defRPr/>
            </a:pPr>
            <a:r>
              <a:rPr lang="en-US" sz="1900" b="1" u="sng" dirty="0" smtClean="0"/>
              <a:t>Dates (day of the week) </a:t>
            </a:r>
            <a:r>
              <a:rPr lang="en-US" sz="1900" b="1" dirty="0" smtClean="0"/>
              <a:t>and times will be </a:t>
            </a:r>
            <a:r>
              <a:rPr lang="en-US" sz="1900" b="1" u="sng" dirty="0" smtClean="0"/>
              <a:t>determined by Union </a:t>
            </a:r>
            <a:r>
              <a:rPr lang="en-US" sz="1900" b="1" dirty="0" smtClean="0"/>
              <a:t>and the </a:t>
            </a:r>
            <a:r>
              <a:rPr lang="en-US" sz="1900" b="1" u="sng" dirty="0" smtClean="0"/>
              <a:t>VP of Ed Affaires</a:t>
            </a:r>
          </a:p>
          <a:p>
            <a:pPr marL="859536" lvl="2" eaLnBrk="1" fontAlgn="auto" hangingPunct="1">
              <a:spcAft>
                <a:spcPts val="0"/>
              </a:spcAft>
              <a:buFont typeface="Wingdings 2"/>
              <a:buChar char=""/>
              <a:defRPr/>
            </a:pPr>
            <a:r>
              <a:rPr lang="en-US" sz="1900" b="1" dirty="0" smtClean="0"/>
              <a:t>Any time over 3 hours in fall or 2 hours in the Spring shall be compensated at the rate of </a:t>
            </a:r>
            <a:r>
              <a:rPr lang="en-US" sz="1900" b="1" u="sng" dirty="0" smtClean="0">
                <a:ln>
                  <a:solidFill>
                    <a:schemeClr val="tx1"/>
                  </a:solidFill>
                </a:ln>
                <a:solidFill>
                  <a:srgbClr val="FF0000"/>
                </a:solidFill>
              </a:rPr>
              <a:t>$35/hour</a:t>
            </a:r>
            <a:r>
              <a:rPr lang="en-US" sz="1900" b="1" dirty="0" smtClean="0"/>
              <a:t>.</a:t>
            </a:r>
            <a:endParaRPr lang="en-US" sz="1900" dirty="0" smtClean="0"/>
          </a:p>
        </p:txBody>
      </p:sp>
      <p:sp>
        <p:nvSpPr>
          <p:cNvPr id="3" name="Title 2"/>
          <p:cNvSpPr>
            <a:spLocks noGrp="1"/>
          </p:cNvSpPr>
          <p:nvPr>
            <p:ph type="title"/>
          </p:nvPr>
        </p:nvSpPr>
        <p:spPr/>
        <p:txBody>
          <a:bodyPr>
            <a:normAutofit fontScale="90000"/>
          </a:bodyPr>
          <a:lstStyle/>
          <a:p>
            <a:pPr algn="ctr" eaLnBrk="1" fontAlgn="auto" hangingPunct="1">
              <a:spcAft>
                <a:spcPts val="0"/>
              </a:spcAft>
              <a:defRPr/>
            </a:pPr>
            <a:r>
              <a:rPr lang="en-US" sz="3600" dirty="0" smtClean="0"/>
              <a:t>Article 3.D – Orientation, Voluntary Meetings and Mandatory </a:t>
            </a:r>
            <a:r>
              <a:rPr lang="en-US" sz="3600" dirty="0" smtClean="0">
                <a:ln>
                  <a:solidFill>
                    <a:schemeClr val="tx2">
                      <a:lumMod val="75000"/>
                    </a:schemeClr>
                  </a:solidFill>
                </a:ln>
              </a:rPr>
              <a:t>Meetings</a:t>
            </a:r>
            <a:endParaRPr lang="en-US" sz="3600" dirty="0">
              <a:ln>
                <a:solidFill>
                  <a:schemeClr val="tx2">
                    <a:lumMod val="75000"/>
                  </a:schemeClr>
                </a:solidFill>
              </a:ln>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txBody>
          <a:bodyPr/>
          <a:lstStyle/>
          <a:p>
            <a:r>
              <a:rPr lang="en-US" u="sng" dirty="0" smtClean="0">
                <a:ln>
                  <a:solidFill>
                    <a:schemeClr val="tx1"/>
                  </a:solidFill>
                </a:ln>
                <a:solidFill>
                  <a:srgbClr val="FF0000"/>
                </a:solidFill>
              </a:rPr>
              <a:t>Mandatory Meetings</a:t>
            </a:r>
            <a:r>
              <a:rPr lang="en-US" dirty="0" smtClean="0"/>
              <a:t>: </a:t>
            </a:r>
          </a:p>
          <a:p>
            <a:pPr lvl="1"/>
            <a:r>
              <a:rPr lang="en-US" b="1" dirty="0" smtClean="0"/>
              <a:t>Faculty</a:t>
            </a:r>
            <a:r>
              <a:rPr lang="en-US" dirty="0" smtClean="0"/>
              <a:t> Compensation – raised to </a:t>
            </a:r>
            <a:r>
              <a:rPr lang="en-US" u="sng" dirty="0" smtClean="0">
                <a:ln>
                  <a:solidFill>
                    <a:schemeClr val="tx1"/>
                  </a:solidFill>
                </a:ln>
                <a:solidFill>
                  <a:srgbClr val="FF0000"/>
                </a:solidFill>
              </a:rPr>
              <a:t>$35/hr</a:t>
            </a:r>
          </a:p>
          <a:p>
            <a:pPr lvl="1"/>
            <a:r>
              <a:rPr lang="en-US" b="1" dirty="0" smtClean="0"/>
              <a:t>Librarian/Counselor</a:t>
            </a:r>
            <a:r>
              <a:rPr lang="en-US" dirty="0" smtClean="0"/>
              <a:t> Compensation – pd at the </a:t>
            </a:r>
            <a:r>
              <a:rPr lang="en-US" dirty="0" smtClean="0">
                <a:ln>
                  <a:solidFill>
                    <a:schemeClr val="tx1"/>
                  </a:solidFill>
                </a:ln>
                <a:solidFill>
                  <a:srgbClr val="FF0000"/>
                </a:solidFill>
              </a:rPr>
              <a:t>current clock hour rate.</a:t>
            </a:r>
          </a:p>
          <a:p>
            <a:pPr lvl="1"/>
            <a:endParaRPr lang="en-US" dirty="0" smtClean="0">
              <a:ln>
                <a:solidFill>
                  <a:schemeClr val="tx1"/>
                </a:solidFill>
              </a:ln>
              <a:solidFill>
                <a:srgbClr val="FF0000"/>
              </a:solidFill>
            </a:endParaRPr>
          </a:p>
          <a:p>
            <a:r>
              <a:rPr lang="en-US" u="sng" dirty="0" smtClean="0">
                <a:ln>
                  <a:solidFill>
                    <a:schemeClr val="tx1"/>
                  </a:solidFill>
                </a:ln>
                <a:solidFill>
                  <a:srgbClr val="FF0000"/>
                </a:solidFill>
              </a:rPr>
              <a:t>Voluntary PDC </a:t>
            </a:r>
            <a:r>
              <a:rPr lang="en-US" dirty="0" smtClean="0">
                <a:ln>
                  <a:solidFill>
                    <a:schemeClr val="tx1"/>
                  </a:solidFill>
                </a:ln>
                <a:solidFill>
                  <a:srgbClr val="FF0000"/>
                </a:solidFill>
              </a:rPr>
              <a:t>(Prof Dev Center) </a:t>
            </a:r>
            <a:r>
              <a:rPr lang="en-US" u="sng" dirty="0" smtClean="0">
                <a:ln>
                  <a:solidFill>
                    <a:schemeClr val="tx1"/>
                  </a:solidFill>
                </a:ln>
                <a:solidFill>
                  <a:srgbClr val="FF0000"/>
                </a:solidFill>
              </a:rPr>
              <a:t>attendance</a:t>
            </a:r>
            <a:r>
              <a:rPr lang="en-US" dirty="0" smtClean="0">
                <a:ln>
                  <a:solidFill>
                    <a:schemeClr val="tx1"/>
                  </a:solidFill>
                </a:ln>
                <a:solidFill>
                  <a:srgbClr val="FF0000"/>
                </a:solidFill>
              </a:rPr>
              <a:t>:</a:t>
            </a:r>
          </a:p>
          <a:p>
            <a:pPr lvl="1"/>
            <a:r>
              <a:rPr lang="en-US" dirty="0" smtClean="0">
                <a:ln>
                  <a:solidFill>
                    <a:schemeClr val="tx1"/>
                  </a:solidFill>
                </a:ln>
              </a:rPr>
              <a:t>NEW!</a:t>
            </a:r>
          </a:p>
          <a:p>
            <a:pPr lvl="1"/>
            <a:r>
              <a:rPr lang="en-US" dirty="0" smtClean="0">
                <a:ln>
                  <a:solidFill>
                    <a:schemeClr val="tx1"/>
                  </a:solidFill>
                </a:ln>
              </a:rPr>
              <a:t>For workshops, training or informational sessions that are compensable: rate raised to </a:t>
            </a:r>
            <a:r>
              <a:rPr lang="en-US" u="sng" dirty="0" smtClean="0">
                <a:ln>
                  <a:solidFill>
                    <a:schemeClr val="tx1"/>
                  </a:solidFill>
                </a:ln>
                <a:solidFill>
                  <a:srgbClr val="FF0000"/>
                </a:solidFill>
              </a:rPr>
              <a:t>$35/hr</a:t>
            </a:r>
          </a:p>
          <a:p>
            <a:pPr lvl="1"/>
            <a:r>
              <a:rPr lang="en-US" b="1" dirty="0" smtClean="0"/>
              <a:t>Maximum compensation raised to </a:t>
            </a:r>
            <a:r>
              <a:rPr lang="en-US" b="1" u="sng" dirty="0" smtClean="0">
                <a:ln>
                  <a:solidFill>
                    <a:schemeClr val="tx1"/>
                  </a:solidFill>
                </a:ln>
                <a:solidFill>
                  <a:srgbClr val="FF0000"/>
                </a:solidFill>
              </a:rPr>
              <a:t>$385/</a:t>
            </a:r>
            <a:r>
              <a:rPr lang="en-US" b="1" u="sng" dirty="0" err="1" smtClean="0">
                <a:ln>
                  <a:solidFill>
                    <a:schemeClr val="tx1"/>
                  </a:solidFill>
                </a:ln>
                <a:solidFill>
                  <a:srgbClr val="FF0000"/>
                </a:solidFill>
              </a:rPr>
              <a:t>acad</a:t>
            </a:r>
            <a:r>
              <a:rPr lang="en-US" b="1" u="sng" dirty="0" smtClean="0">
                <a:ln>
                  <a:solidFill>
                    <a:schemeClr val="tx1"/>
                  </a:solidFill>
                </a:ln>
                <a:solidFill>
                  <a:srgbClr val="FF0000"/>
                </a:solidFill>
              </a:rPr>
              <a:t> yr</a:t>
            </a:r>
            <a:r>
              <a:rPr lang="en-US" b="1" dirty="0" smtClean="0"/>
              <a:t>.</a:t>
            </a:r>
            <a:endParaRPr lang="en-US" dirty="0">
              <a:ln>
                <a:solidFill>
                  <a:schemeClr val="tx1"/>
                </a:solidFill>
              </a:ln>
            </a:endParaRPr>
          </a:p>
        </p:txBody>
      </p:sp>
      <p:sp>
        <p:nvSpPr>
          <p:cNvPr id="3" name="Title 2"/>
          <p:cNvSpPr>
            <a:spLocks noGrp="1"/>
          </p:cNvSpPr>
          <p:nvPr>
            <p:ph type="title"/>
          </p:nvPr>
        </p:nvSpPr>
        <p:spPr/>
        <p:txBody>
          <a:bodyPr>
            <a:normAutofit/>
          </a:bodyPr>
          <a:lstStyle/>
          <a:p>
            <a:r>
              <a:rPr lang="en-US" sz="2800" dirty="0" smtClean="0"/>
              <a:t>Article 3.D – Orientation, Voluntary Meetings and Mandatory Meetings Cont.</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371600"/>
            <a:ext cx="8305800" cy="52578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normAutofit lnSpcReduction="10000"/>
          </a:bodyPr>
          <a:lstStyle/>
          <a:p>
            <a:pPr marL="365760" indent="-256032" eaLnBrk="1" fontAlgn="auto" hangingPunct="1">
              <a:lnSpc>
                <a:spcPct val="90000"/>
              </a:lnSpc>
              <a:spcAft>
                <a:spcPts val="0"/>
              </a:spcAft>
              <a:buFont typeface="Wingdings" pitchFamily="2" charset="2"/>
              <a:buChar char="§"/>
              <a:defRPr/>
            </a:pPr>
            <a:r>
              <a:rPr lang="en-US" sz="2200" b="1" dirty="0" smtClean="0">
                <a:ln>
                  <a:solidFill>
                    <a:schemeClr val="tx1"/>
                  </a:solidFill>
                </a:ln>
                <a:solidFill>
                  <a:srgbClr val="C00000"/>
                </a:solidFill>
              </a:rPr>
              <a:t>Article 3.I: </a:t>
            </a:r>
            <a:r>
              <a:rPr lang="en-US" sz="2200" b="1" u="sng" dirty="0" smtClean="0">
                <a:ln>
                  <a:solidFill>
                    <a:schemeClr val="tx1"/>
                  </a:solidFill>
                </a:ln>
                <a:solidFill>
                  <a:srgbClr val="C00000"/>
                </a:solidFill>
              </a:rPr>
              <a:t>Professional Development Reimbursement</a:t>
            </a:r>
          </a:p>
          <a:p>
            <a:pPr marL="621348" lvl="1" indent="-256032" eaLnBrk="1" fontAlgn="auto" hangingPunct="1">
              <a:lnSpc>
                <a:spcPct val="90000"/>
              </a:lnSpc>
              <a:spcAft>
                <a:spcPts val="0"/>
              </a:spcAft>
              <a:buFont typeface="Wingdings" pitchFamily="2" charset="2"/>
              <a:buChar char="§"/>
              <a:defRPr/>
            </a:pPr>
            <a:r>
              <a:rPr lang="en-US" sz="1800" b="1" u="sng" dirty="0" smtClean="0">
                <a:ln>
                  <a:solidFill>
                    <a:schemeClr val="tx1"/>
                  </a:solidFill>
                </a:ln>
                <a:solidFill>
                  <a:srgbClr val="C00000"/>
                </a:solidFill>
              </a:rPr>
              <a:t>Raise total PD allotment </a:t>
            </a:r>
            <a:r>
              <a:rPr lang="en-US" sz="1800" b="1" dirty="0" smtClean="0"/>
              <a:t>from $5000 to $12,000</a:t>
            </a:r>
          </a:p>
          <a:p>
            <a:pPr marL="621348" lvl="1" indent="-256032" eaLnBrk="1" fontAlgn="auto" hangingPunct="1">
              <a:lnSpc>
                <a:spcPct val="90000"/>
              </a:lnSpc>
              <a:spcAft>
                <a:spcPts val="0"/>
              </a:spcAft>
              <a:buFont typeface="Wingdings" pitchFamily="2" charset="2"/>
              <a:buChar char="§"/>
              <a:defRPr/>
            </a:pPr>
            <a:r>
              <a:rPr lang="en-US" sz="1800" b="1" u="sng" dirty="0" smtClean="0">
                <a:ln>
                  <a:solidFill>
                    <a:schemeClr val="tx1"/>
                  </a:solidFill>
                </a:ln>
                <a:solidFill>
                  <a:srgbClr val="C00000"/>
                </a:solidFill>
              </a:rPr>
              <a:t>PD Reimbursement</a:t>
            </a:r>
            <a:r>
              <a:rPr lang="en-US" sz="1800" b="1" dirty="0" smtClean="0"/>
              <a:t> is now a </a:t>
            </a:r>
            <a:r>
              <a:rPr lang="en-US" sz="2000" b="1" u="sng" dirty="0" smtClean="0">
                <a:ln>
                  <a:solidFill>
                    <a:schemeClr val="tx1"/>
                  </a:solidFill>
                </a:ln>
                <a:solidFill>
                  <a:srgbClr val="C00000"/>
                </a:solidFill>
              </a:rPr>
              <a:t>3 tier benefit</a:t>
            </a:r>
            <a:endParaRPr lang="en-US" sz="1800" b="1" u="sng" dirty="0" smtClean="0">
              <a:ln>
                <a:solidFill>
                  <a:schemeClr val="tx1"/>
                </a:solidFill>
              </a:ln>
              <a:solidFill>
                <a:srgbClr val="FF0000"/>
              </a:solidFill>
            </a:endParaRPr>
          </a:p>
          <a:p>
            <a:pPr marL="854075" lvl="2" indent="-250825" eaLnBrk="1" fontAlgn="auto" hangingPunct="1">
              <a:lnSpc>
                <a:spcPct val="90000"/>
              </a:lnSpc>
              <a:spcAft>
                <a:spcPts val="0"/>
              </a:spcAft>
              <a:buFont typeface="Wingdings" pitchFamily="2" charset="2"/>
              <a:buChar char="§"/>
              <a:defRPr/>
            </a:pPr>
            <a:r>
              <a:rPr lang="en-US" sz="1600" b="1" dirty="0" smtClean="0">
                <a:ln>
                  <a:solidFill>
                    <a:schemeClr val="tx1"/>
                  </a:solidFill>
                </a:ln>
                <a:solidFill>
                  <a:srgbClr val="C00000"/>
                </a:solidFill>
              </a:rPr>
              <a:t>Tier 1</a:t>
            </a:r>
            <a:r>
              <a:rPr lang="en-US" sz="1600" b="1" dirty="0" smtClean="0"/>
              <a:t>: GFO Adjunct with &lt; 15 semesters of service (excluding summers)</a:t>
            </a:r>
          </a:p>
          <a:p>
            <a:pPr marL="854075" lvl="2" indent="-250825" eaLnBrk="1" fontAlgn="auto" hangingPunct="1">
              <a:lnSpc>
                <a:spcPct val="90000"/>
              </a:lnSpc>
              <a:spcAft>
                <a:spcPts val="0"/>
              </a:spcAft>
              <a:buFont typeface="Wingdings" pitchFamily="2" charset="2"/>
              <a:buChar char="§"/>
              <a:defRPr/>
            </a:pPr>
            <a:r>
              <a:rPr lang="en-US" sz="1600" b="1" dirty="0" smtClean="0">
                <a:ln>
                  <a:solidFill>
                    <a:schemeClr val="tx1"/>
                  </a:solidFill>
                </a:ln>
                <a:solidFill>
                  <a:srgbClr val="C00000"/>
                </a:solidFill>
              </a:rPr>
              <a:t>Tier 2</a:t>
            </a:r>
            <a:r>
              <a:rPr lang="en-US" sz="1600" b="1" dirty="0" smtClean="0"/>
              <a:t>: GFO Adjunct with </a:t>
            </a:r>
            <a:r>
              <a:rPr lang="en-US" sz="1600" b="1" u="sng" dirty="0" smtClean="0"/>
              <a:t>&gt;</a:t>
            </a:r>
            <a:r>
              <a:rPr lang="en-US" sz="1600" b="1" dirty="0" smtClean="0"/>
              <a:t>15 semesters of service and &lt;25 semesters (excluding summers)</a:t>
            </a:r>
          </a:p>
          <a:p>
            <a:pPr marL="854075" lvl="2" indent="-250825" eaLnBrk="1" fontAlgn="auto" hangingPunct="1">
              <a:lnSpc>
                <a:spcPct val="90000"/>
              </a:lnSpc>
              <a:spcAft>
                <a:spcPts val="0"/>
              </a:spcAft>
              <a:buFont typeface="Wingdings" pitchFamily="2" charset="2"/>
              <a:buChar char="§"/>
              <a:defRPr/>
            </a:pPr>
            <a:r>
              <a:rPr lang="en-US" sz="1600" b="1" dirty="0" smtClean="0">
                <a:ln>
                  <a:solidFill>
                    <a:schemeClr val="tx1"/>
                  </a:solidFill>
                </a:ln>
                <a:solidFill>
                  <a:srgbClr val="C00000"/>
                </a:solidFill>
              </a:rPr>
              <a:t>Tier 3: </a:t>
            </a:r>
            <a:r>
              <a:rPr lang="en-US" sz="1600" b="1" dirty="0" smtClean="0"/>
              <a:t>GFO Adjunct with </a:t>
            </a:r>
            <a:r>
              <a:rPr lang="en-US" sz="1600" b="1" u="sng" dirty="0" smtClean="0"/>
              <a:t>&gt;</a:t>
            </a:r>
            <a:r>
              <a:rPr lang="en-US" sz="1600" b="1" dirty="0" smtClean="0"/>
              <a:t> 25 semesters of service (excluding summers)</a:t>
            </a:r>
          </a:p>
          <a:p>
            <a:pPr marL="630238" lvl="1" indent="-265113" eaLnBrk="1" fontAlgn="auto" hangingPunct="1">
              <a:lnSpc>
                <a:spcPct val="90000"/>
              </a:lnSpc>
              <a:spcAft>
                <a:spcPts val="0"/>
              </a:spcAft>
              <a:buFont typeface="Wingdings" pitchFamily="2" charset="2"/>
              <a:buChar char="§"/>
              <a:defRPr/>
            </a:pPr>
            <a:r>
              <a:rPr lang="en-US" sz="1800" b="1" u="sng" dirty="0" smtClean="0">
                <a:ln>
                  <a:solidFill>
                    <a:schemeClr val="tx1"/>
                  </a:solidFill>
                </a:ln>
                <a:solidFill>
                  <a:srgbClr val="C00000"/>
                </a:solidFill>
              </a:rPr>
              <a:t>PD Reimbursement Benefit</a:t>
            </a:r>
            <a:r>
              <a:rPr lang="en-US" sz="1800" b="1" dirty="0" smtClean="0"/>
              <a:t>:</a:t>
            </a:r>
          </a:p>
          <a:p>
            <a:pPr marL="868363" lvl="2" indent="-265113" eaLnBrk="1" fontAlgn="auto" hangingPunct="1">
              <a:lnSpc>
                <a:spcPct val="90000"/>
              </a:lnSpc>
              <a:spcAft>
                <a:spcPts val="0"/>
              </a:spcAft>
              <a:buFont typeface="Wingdings" pitchFamily="2" charset="2"/>
              <a:buChar char="§"/>
              <a:defRPr/>
            </a:pPr>
            <a:r>
              <a:rPr lang="en-US" sz="1600" b="1" dirty="0" smtClean="0">
                <a:ln>
                  <a:solidFill>
                    <a:schemeClr val="tx1"/>
                  </a:solidFill>
                </a:ln>
                <a:solidFill>
                  <a:srgbClr val="C00000"/>
                </a:solidFill>
              </a:rPr>
              <a:t>Tier 1</a:t>
            </a:r>
            <a:r>
              <a:rPr lang="en-US" sz="1600" b="1" dirty="0" smtClean="0"/>
              <a:t>: </a:t>
            </a:r>
            <a:r>
              <a:rPr lang="en-US" sz="1600" b="1" dirty="0" smtClean="0">
                <a:ln>
                  <a:solidFill>
                    <a:schemeClr val="tx1"/>
                  </a:solidFill>
                </a:ln>
              </a:rPr>
              <a:t>Same as before </a:t>
            </a:r>
            <a:r>
              <a:rPr lang="en-US" sz="1600" b="1" dirty="0" smtClean="0"/>
              <a:t>– 100% reimbursement of required packaged event fees, including mileage reimbursement (IRS rate), </a:t>
            </a:r>
            <a:r>
              <a:rPr lang="en-US" sz="1600" b="1" dirty="0" smtClean="0">
                <a:ln>
                  <a:solidFill>
                    <a:schemeClr val="tx1"/>
                  </a:solidFill>
                </a:ln>
              </a:rPr>
              <a:t>up to $500 max</a:t>
            </a:r>
            <a:r>
              <a:rPr lang="en-US" sz="1600" b="1" dirty="0" smtClean="0"/>
              <a:t>. per event per adjunct.</a:t>
            </a:r>
          </a:p>
          <a:p>
            <a:pPr marL="868363" lvl="2" indent="-265113" eaLnBrk="1" fontAlgn="auto" hangingPunct="1">
              <a:lnSpc>
                <a:spcPct val="90000"/>
              </a:lnSpc>
              <a:spcAft>
                <a:spcPts val="0"/>
              </a:spcAft>
              <a:buFont typeface="Wingdings" pitchFamily="2" charset="2"/>
              <a:buChar char="§"/>
              <a:defRPr/>
            </a:pPr>
            <a:r>
              <a:rPr lang="en-US" sz="1600" b="1" dirty="0" smtClean="0">
                <a:ln>
                  <a:solidFill>
                    <a:schemeClr val="tx1"/>
                  </a:solidFill>
                </a:ln>
                <a:solidFill>
                  <a:srgbClr val="C00000"/>
                </a:solidFill>
              </a:rPr>
              <a:t>Tier 2</a:t>
            </a:r>
            <a:r>
              <a:rPr lang="en-US" sz="1600" b="1" dirty="0" smtClean="0"/>
              <a:t>: 100% reimbursement of required packaged event fees, including mileage reimbursement (IRS rate), </a:t>
            </a:r>
            <a:r>
              <a:rPr lang="en-US" sz="1600" b="1" u="sng" dirty="0" smtClean="0">
                <a:ln>
                  <a:solidFill>
                    <a:schemeClr val="tx1"/>
                  </a:solidFill>
                </a:ln>
              </a:rPr>
              <a:t>up to $750 max</a:t>
            </a:r>
            <a:r>
              <a:rPr lang="en-US" sz="1600" b="1" dirty="0" smtClean="0"/>
              <a:t>. per event per adjunct.</a:t>
            </a:r>
          </a:p>
          <a:p>
            <a:pPr marL="868363" lvl="2" indent="-265113" eaLnBrk="1" fontAlgn="auto" hangingPunct="1">
              <a:lnSpc>
                <a:spcPct val="90000"/>
              </a:lnSpc>
              <a:spcAft>
                <a:spcPts val="0"/>
              </a:spcAft>
              <a:buFont typeface="Wingdings" pitchFamily="2" charset="2"/>
              <a:buChar char="§"/>
              <a:defRPr/>
            </a:pPr>
            <a:r>
              <a:rPr lang="en-US" sz="1600" b="1" dirty="0" smtClean="0">
                <a:ln>
                  <a:solidFill>
                    <a:schemeClr val="tx1"/>
                  </a:solidFill>
                </a:ln>
                <a:solidFill>
                  <a:srgbClr val="C00000"/>
                </a:solidFill>
              </a:rPr>
              <a:t>Tier 3</a:t>
            </a:r>
            <a:r>
              <a:rPr lang="en-US" sz="1600" b="1" dirty="0" smtClean="0"/>
              <a:t>: 100% reimbursement of required packaged event fees, including mileage reimbursement (IRS rate), </a:t>
            </a:r>
            <a:r>
              <a:rPr lang="en-US" sz="1600" b="1" dirty="0" smtClean="0">
                <a:ln>
                  <a:solidFill>
                    <a:schemeClr val="tx1"/>
                  </a:solidFill>
                </a:ln>
              </a:rPr>
              <a:t>up to $1000 max</a:t>
            </a:r>
            <a:r>
              <a:rPr lang="en-US" sz="1600" b="1" dirty="0" smtClean="0"/>
              <a:t>. per event per adjunct.</a:t>
            </a:r>
          </a:p>
          <a:p>
            <a:pPr marL="630238" lvl="1" indent="-265113" eaLnBrk="1" fontAlgn="auto" hangingPunct="1">
              <a:lnSpc>
                <a:spcPct val="90000"/>
              </a:lnSpc>
              <a:spcAft>
                <a:spcPts val="0"/>
              </a:spcAft>
              <a:buFont typeface="Wingdings" pitchFamily="2" charset="2"/>
              <a:buChar char="§"/>
              <a:defRPr/>
            </a:pPr>
            <a:r>
              <a:rPr lang="en-US" sz="1800" b="1" u="sng" dirty="0" smtClean="0">
                <a:ln>
                  <a:solidFill>
                    <a:schemeClr val="tx1"/>
                  </a:solidFill>
                </a:ln>
                <a:solidFill>
                  <a:srgbClr val="C00000"/>
                </a:solidFill>
              </a:rPr>
              <a:t>PD Stipend - $150</a:t>
            </a:r>
          </a:p>
          <a:p>
            <a:pPr marL="868363" lvl="2" indent="-265113" eaLnBrk="1" fontAlgn="auto" hangingPunct="1">
              <a:lnSpc>
                <a:spcPct val="90000"/>
              </a:lnSpc>
              <a:spcAft>
                <a:spcPts val="0"/>
              </a:spcAft>
              <a:buFont typeface="Wingdings" pitchFamily="2" charset="2"/>
              <a:buChar char="§"/>
              <a:defRPr/>
            </a:pPr>
            <a:r>
              <a:rPr lang="en-US" sz="1600" b="1" dirty="0" smtClean="0"/>
              <a:t>In consultation with Dean or Chair, adjunct will </a:t>
            </a:r>
            <a:r>
              <a:rPr lang="en-US" sz="1600" b="1" dirty="0" smtClean="0"/>
              <a:t>receive an$150 stipend if h/she write </a:t>
            </a:r>
            <a:r>
              <a:rPr lang="en-US" sz="1600" b="1" dirty="0" smtClean="0"/>
              <a:t>a document or </a:t>
            </a:r>
            <a:r>
              <a:rPr lang="en-US" sz="1600" b="1" dirty="0" smtClean="0"/>
              <a:t>does a presentation </a:t>
            </a:r>
            <a:r>
              <a:rPr lang="en-US" sz="1600" b="1" dirty="0" smtClean="0"/>
              <a:t>, which summarizes the knowledge </a:t>
            </a:r>
            <a:r>
              <a:rPr lang="en-US" sz="1600" b="1" dirty="0" smtClean="0"/>
              <a:t>/skills </a:t>
            </a:r>
            <a:r>
              <a:rPr lang="en-US" sz="1600" b="1" dirty="0" smtClean="0"/>
              <a:t>gained and how the new skills relate to classroom practice </a:t>
            </a:r>
            <a:r>
              <a:rPr lang="en-US" sz="1600" b="1" dirty="0" smtClean="0"/>
              <a:t>(</a:t>
            </a:r>
            <a:r>
              <a:rPr lang="en-US" sz="1400" b="1" i="1" dirty="0" smtClean="0"/>
              <a:t>i.e. </a:t>
            </a:r>
            <a:r>
              <a:rPr lang="en-US" sz="1600" b="1" dirty="0" smtClean="0"/>
              <a:t>an abstract</a:t>
            </a:r>
            <a:r>
              <a:rPr lang="en-US" sz="1600" b="1" dirty="0" smtClean="0"/>
              <a:t>, presentation, or similar activity)</a:t>
            </a:r>
          </a:p>
          <a:p>
            <a:pPr marL="868363" lvl="2" indent="-265113" eaLnBrk="1" fontAlgn="auto" hangingPunct="1">
              <a:lnSpc>
                <a:spcPct val="90000"/>
              </a:lnSpc>
              <a:spcAft>
                <a:spcPts val="0"/>
              </a:spcAft>
              <a:buFont typeface="Wingdings" pitchFamily="2" charset="2"/>
              <a:buChar char="§"/>
              <a:defRPr/>
            </a:pPr>
            <a:endParaRPr lang="en-US" sz="1600" b="1" dirty="0" smtClean="0"/>
          </a:p>
          <a:p>
            <a:pPr marL="868363" lvl="2" indent="-265113" eaLnBrk="1" fontAlgn="auto" hangingPunct="1">
              <a:lnSpc>
                <a:spcPct val="90000"/>
              </a:lnSpc>
              <a:spcAft>
                <a:spcPts val="0"/>
              </a:spcAft>
              <a:buFont typeface="Wingdings" pitchFamily="2" charset="2"/>
              <a:buChar char="§"/>
              <a:defRPr/>
            </a:pPr>
            <a:endParaRPr lang="en-US" sz="1600" b="1" dirty="0" smtClean="0"/>
          </a:p>
          <a:p>
            <a:pPr marL="690563" lvl="2" indent="-87313" eaLnBrk="1" fontAlgn="auto" hangingPunct="1">
              <a:lnSpc>
                <a:spcPct val="90000"/>
              </a:lnSpc>
              <a:spcAft>
                <a:spcPts val="0"/>
              </a:spcAft>
              <a:buFont typeface="Wingdings" pitchFamily="2" charset="2"/>
              <a:buChar char="§"/>
              <a:defRPr/>
            </a:pPr>
            <a:endParaRPr lang="en-US" sz="1600" dirty="0" smtClean="0"/>
          </a:p>
          <a:p>
            <a:pPr marL="365760" indent="-256032" eaLnBrk="1" fontAlgn="auto" hangingPunct="1">
              <a:lnSpc>
                <a:spcPct val="90000"/>
              </a:lnSpc>
              <a:spcAft>
                <a:spcPts val="0"/>
              </a:spcAft>
              <a:buFont typeface="Wingdings" pitchFamily="2" charset="2"/>
              <a:buChar char="§"/>
              <a:defRPr/>
            </a:pPr>
            <a:endParaRPr lang="en-US" sz="2800" dirty="0" smtClean="0"/>
          </a:p>
          <a:p>
            <a:pPr marL="365760" indent="-256032" eaLnBrk="1" fontAlgn="auto" hangingPunct="1">
              <a:spcAft>
                <a:spcPts val="0"/>
              </a:spcAft>
              <a:buFont typeface="Wingdings 3"/>
              <a:buChar char=""/>
              <a:defRPr/>
            </a:pPr>
            <a:endParaRPr lang="en-US" dirty="0"/>
          </a:p>
        </p:txBody>
      </p:sp>
      <p:sp>
        <p:nvSpPr>
          <p:cNvPr id="3" name="Title 2"/>
          <p:cNvSpPr>
            <a:spLocks noGrp="1"/>
          </p:cNvSpPr>
          <p:nvPr>
            <p:ph type="title"/>
          </p:nvPr>
        </p:nvSpPr>
        <p:spPr>
          <a:xfrm>
            <a:off x="457200" y="274638"/>
            <a:ext cx="8153400" cy="1020762"/>
          </a:xfrm>
        </p:spPr>
        <p:txBody>
          <a:bodyPr>
            <a:noAutofit/>
          </a:bodyPr>
          <a:lstStyle/>
          <a:p>
            <a:pPr algn="ctr" eaLnBrk="1" fontAlgn="auto" hangingPunct="1">
              <a:spcAft>
                <a:spcPts val="0"/>
              </a:spcAft>
              <a:defRPr/>
            </a:pPr>
            <a:r>
              <a:rPr lang="en-US" sz="3200" dirty="0" smtClean="0"/>
              <a:t>Service Recognition – 3 Parts:</a:t>
            </a:r>
            <a:r>
              <a:rPr lang="en-US" sz="2800" dirty="0" smtClean="0"/>
              <a:t/>
            </a:r>
            <a:br>
              <a:rPr lang="en-US" sz="2800" dirty="0" smtClean="0"/>
            </a:br>
            <a:r>
              <a:rPr lang="en-US" sz="2400" dirty="0" smtClean="0"/>
              <a:t>Article 3.I, Article 7.H &amp; recognition MOU</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229600" cy="4995862"/>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txBody>
          <a:bodyPr/>
          <a:lstStyle/>
          <a:p>
            <a:pPr marL="365760" indent="-256032" eaLnBrk="1" fontAlgn="auto" hangingPunct="1">
              <a:lnSpc>
                <a:spcPct val="90000"/>
              </a:lnSpc>
              <a:spcAft>
                <a:spcPts val="0"/>
              </a:spcAft>
              <a:buFont typeface="Wingdings" pitchFamily="2" charset="2"/>
              <a:buChar char="§"/>
              <a:defRPr/>
            </a:pPr>
            <a:r>
              <a:rPr lang="en-US" sz="2400" b="1" dirty="0" smtClean="0">
                <a:ln>
                  <a:solidFill>
                    <a:schemeClr val="tx1"/>
                  </a:solidFill>
                </a:ln>
                <a:solidFill>
                  <a:srgbClr val="C00000"/>
                </a:solidFill>
              </a:rPr>
              <a:t>Article 7.H: </a:t>
            </a:r>
            <a:r>
              <a:rPr lang="en-US" sz="2400" b="1" u="sng" dirty="0" smtClean="0">
                <a:ln>
                  <a:solidFill>
                    <a:schemeClr val="tx1"/>
                  </a:solidFill>
                </a:ln>
                <a:solidFill>
                  <a:srgbClr val="C00000"/>
                </a:solidFill>
              </a:rPr>
              <a:t>Service Recognition</a:t>
            </a:r>
            <a:r>
              <a:rPr lang="en-US" sz="2400" b="1" dirty="0" smtClean="0">
                <a:ln>
                  <a:solidFill>
                    <a:schemeClr val="tx1"/>
                  </a:solidFill>
                </a:ln>
                <a:solidFill>
                  <a:srgbClr val="C00000"/>
                </a:solidFill>
              </a:rPr>
              <a:t>:</a:t>
            </a:r>
          </a:p>
          <a:p>
            <a:pPr marL="621348" lvl="1" indent="-256032" eaLnBrk="1" fontAlgn="auto" hangingPunct="1">
              <a:lnSpc>
                <a:spcPct val="90000"/>
              </a:lnSpc>
              <a:spcAft>
                <a:spcPts val="0"/>
              </a:spcAft>
              <a:buFont typeface="Wingdings" pitchFamily="2" charset="2"/>
              <a:buChar char="§"/>
              <a:defRPr/>
            </a:pPr>
            <a:r>
              <a:rPr lang="en-US" sz="2000" b="1" dirty="0" smtClean="0"/>
              <a:t>After completing </a:t>
            </a:r>
            <a:r>
              <a:rPr lang="en-US" sz="2000" b="1" u="sng" dirty="0" smtClean="0">
                <a:ln>
                  <a:solidFill>
                    <a:schemeClr val="tx1"/>
                  </a:solidFill>
                </a:ln>
              </a:rPr>
              <a:t>15 years of service</a:t>
            </a:r>
            <a:r>
              <a:rPr lang="en-US" sz="2000" b="1" dirty="0" smtClean="0"/>
              <a:t>, adjuncts will receive a stipend of </a:t>
            </a:r>
            <a:r>
              <a:rPr lang="en-US" sz="2000" b="1" u="sng" dirty="0" smtClean="0">
                <a:ln>
                  <a:solidFill>
                    <a:schemeClr val="tx1"/>
                  </a:solidFill>
                </a:ln>
              </a:rPr>
              <a:t>$100</a:t>
            </a:r>
            <a:r>
              <a:rPr lang="en-US" sz="2000" b="1" dirty="0" smtClean="0"/>
              <a:t>.</a:t>
            </a:r>
          </a:p>
          <a:p>
            <a:pPr marL="621348" lvl="1" indent="-256032" eaLnBrk="1" fontAlgn="auto" hangingPunct="1">
              <a:lnSpc>
                <a:spcPct val="90000"/>
              </a:lnSpc>
              <a:spcAft>
                <a:spcPts val="0"/>
              </a:spcAft>
              <a:buFont typeface="Wingdings" pitchFamily="2" charset="2"/>
              <a:buChar char="§"/>
              <a:defRPr/>
            </a:pPr>
            <a:r>
              <a:rPr lang="en-US" sz="2000" b="1" dirty="0" smtClean="0"/>
              <a:t>This is a 1 time, non-recurring stipend</a:t>
            </a:r>
          </a:p>
          <a:p>
            <a:pPr marL="621348" lvl="1" indent="-256032" eaLnBrk="1" fontAlgn="auto" hangingPunct="1">
              <a:lnSpc>
                <a:spcPct val="90000"/>
              </a:lnSpc>
              <a:spcAft>
                <a:spcPts val="0"/>
              </a:spcAft>
              <a:buFont typeface="Wingdings" pitchFamily="2" charset="2"/>
              <a:buChar char="§"/>
              <a:defRPr/>
            </a:pPr>
            <a:r>
              <a:rPr lang="en-US" sz="2000" b="1" dirty="0" smtClean="0"/>
              <a:t>This stipend starts with adjunct faculty/librarians/counselors who have achieved their fifteenth year of service by the end of 2012 summer</a:t>
            </a:r>
          </a:p>
          <a:p>
            <a:pPr marL="621348" lvl="1" indent="-256032" eaLnBrk="1" fontAlgn="auto" hangingPunct="1">
              <a:lnSpc>
                <a:spcPct val="90000"/>
              </a:lnSpc>
              <a:spcAft>
                <a:spcPts val="0"/>
              </a:spcAft>
              <a:buFont typeface="Wingdings" pitchFamily="2" charset="2"/>
              <a:buChar char="§"/>
              <a:defRPr/>
            </a:pPr>
            <a:endParaRPr lang="en-US" sz="2000" b="1" dirty="0" smtClean="0"/>
          </a:p>
          <a:p>
            <a:pPr marL="365760" indent="-256032" eaLnBrk="1" fontAlgn="auto" hangingPunct="1">
              <a:lnSpc>
                <a:spcPct val="90000"/>
              </a:lnSpc>
              <a:spcAft>
                <a:spcPts val="0"/>
              </a:spcAft>
              <a:buFont typeface="Wingdings" pitchFamily="2" charset="2"/>
              <a:buChar char="§"/>
              <a:defRPr/>
            </a:pPr>
            <a:r>
              <a:rPr lang="en-US" sz="2400" b="1" dirty="0" smtClean="0">
                <a:ln>
                  <a:solidFill>
                    <a:schemeClr val="tx1"/>
                  </a:solidFill>
                </a:ln>
                <a:solidFill>
                  <a:srgbClr val="C00000"/>
                </a:solidFill>
              </a:rPr>
              <a:t>MOU </a:t>
            </a:r>
            <a:r>
              <a:rPr lang="en-US" sz="2000" b="1" dirty="0" smtClean="0">
                <a:ln>
                  <a:solidFill>
                    <a:schemeClr val="tx1"/>
                  </a:solidFill>
                </a:ln>
                <a:solidFill>
                  <a:srgbClr val="C00000"/>
                </a:solidFill>
              </a:rPr>
              <a:t>(Memorandum of Understanding)</a:t>
            </a:r>
            <a:r>
              <a:rPr lang="en-US" sz="2400" b="1" dirty="0" smtClean="0">
                <a:ln>
                  <a:solidFill>
                    <a:schemeClr val="tx1"/>
                  </a:solidFill>
                </a:ln>
                <a:solidFill>
                  <a:srgbClr val="C00000"/>
                </a:solidFill>
              </a:rPr>
              <a:t>: </a:t>
            </a:r>
            <a:r>
              <a:rPr lang="en-US" sz="2400" b="1" u="sng" dirty="0" smtClean="0">
                <a:ln>
                  <a:solidFill>
                    <a:schemeClr val="tx1"/>
                  </a:solidFill>
                </a:ln>
                <a:solidFill>
                  <a:srgbClr val="C00000"/>
                </a:solidFill>
              </a:rPr>
              <a:t>Service</a:t>
            </a:r>
            <a:r>
              <a:rPr lang="en-US" sz="2400" b="1" dirty="0" smtClean="0">
                <a:ln>
                  <a:solidFill>
                    <a:schemeClr val="tx1"/>
                  </a:solidFill>
                </a:ln>
                <a:solidFill>
                  <a:srgbClr val="C00000"/>
                </a:solidFill>
              </a:rPr>
              <a:t> </a:t>
            </a:r>
            <a:r>
              <a:rPr lang="en-US" sz="2400" b="1" u="sng" dirty="0" smtClean="0">
                <a:ln>
                  <a:solidFill>
                    <a:schemeClr val="tx1"/>
                  </a:solidFill>
                </a:ln>
                <a:solidFill>
                  <a:srgbClr val="C00000"/>
                </a:solidFill>
              </a:rPr>
              <a:t>Recognition</a:t>
            </a:r>
            <a:r>
              <a:rPr lang="en-US" sz="2400" b="1" dirty="0" smtClean="0">
                <a:ln>
                  <a:solidFill>
                    <a:schemeClr val="tx1"/>
                  </a:solidFill>
                </a:ln>
                <a:solidFill>
                  <a:srgbClr val="C00000"/>
                </a:solidFill>
              </a:rPr>
              <a:t>:</a:t>
            </a:r>
          </a:p>
          <a:p>
            <a:pPr marL="621348" lvl="1" indent="-256032" eaLnBrk="1" fontAlgn="auto" hangingPunct="1">
              <a:lnSpc>
                <a:spcPct val="90000"/>
              </a:lnSpc>
              <a:spcAft>
                <a:spcPts val="0"/>
              </a:spcAft>
              <a:buFont typeface="Wingdings" pitchFamily="2" charset="2"/>
              <a:buChar char="§"/>
              <a:defRPr/>
            </a:pPr>
            <a:r>
              <a:rPr lang="en-US" sz="2000" b="1" dirty="0" smtClean="0"/>
              <a:t>After completing </a:t>
            </a:r>
            <a:r>
              <a:rPr lang="en-US" sz="2000" b="1" u="sng" dirty="0" smtClean="0">
                <a:ln>
                  <a:solidFill>
                    <a:schemeClr val="tx1"/>
                  </a:solidFill>
                </a:ln>
              </a:rPr>
              <a:t>20 years of service</a:t>
            </a:r>
            <a:r>
              <a:rPr lang="en-US" sz="2000" b="1" dirty="0" smtClean="0"/>
              <a:t>, and </a:t>
            </a:r>
            <a:r>
              <a:rPr lang="en-US" sz="2000" b="1" u="sng" dirty="0" smtClean="0">
                <a:ln>
                  <a:solidFill>
                    <a:schemeClr val="tx1"/>
                  </a:solidFill>
                </a:ln>
              </a:rPr>
              <a:t>every 5 year </a:t>
            </a:r>
            <a:r>
              <a:rPr lang="en-US" sz="2000" b="1" dirty="0" smtClean="0">
                <a:ln>
                  <a:solidFill>
                    <a:schemeClr val="tx1"/>
                  </a:solidFill>
                </a:ln>
              </a:rPr>
              <a:t>increment</a:t>
            </a:r>
            <a:r>
              <a:rPr lang="en-US" sz="2000" b="1" dirty="0" smtClean="0"/>
              <a:t> after that:</a:t>
            </a:r>
          </a:p>
          <a:p>
            <a:pPr marL="859473" lvl="2" indent="-256032" eaLnBrk="1" fontAlgn="auto" hangingPunct="1">
              <a:lnSpc>
                <a:spcPct val="90000"/>
              </a:lnSpc>
              <a:spcAft>
                <a:spcPts val="0"/>
              </a:spcAft>
              <a:buFont typeface="Wingdings" pitchFamily="2" charset="2"/>
              <a:buChar char="§"/>
              <a:defRPr/>
            </a:pPr>
            <a:r>
              <a:rPr lang="en-US" sz="1800" b="1" dirty="0" smtClean="0"/>
              <a:t>Select a </a:t>
            </a:r>
            <a:r>
              <a:rPr lang="en-US" sz="1800" b="1" u="sng" dirty="0" smtClean="0">
                <a:ln>
                  <a:solidFill>
                    <a:schemeClr val="tx1"/>
                  </a:solidFill>
                </a:ln>
              </a:rPr>
              <a:t>gift from a gift catalog</a:t>
            </a:r>
          </a:p>
          <a:p>
            <a:pPr marL="859473" lvl="2" indent="-256032" eaLnBrk="1" fontAlgn="auto" hangingPunct="1">
              <a:lnSpc>
                <a:spcPct val="90000"/>
              </a:lnSpc>
              <a:spcAft>
                <a:spcPts val="0"/>
              </a:spcAft>
              <a:buFont typeface="Wingdings" pitchFamily="2" charset="2"/>
              <a:buChar char="§"/>
              <a:defRPr/>
            </a:pPr>
            <a:r>
              <a:rPr lang="en-US" sz="1800" b="1" dirty="0" smtClean="0"/>
              <a:t>Will be </a:t>
            </a:r>
            <a:r>
              <a:rPr lang="en-US" sz="1800" b="1" u="sng" dirty="0" smtClean="0">
                <a:ln>
                  <a:solidFill>
                    <a:schemeClr val="tx1"/>
                  </a:solidFill>
                </a:ln>
              </a:rPr>
              <a:t>invited to the College’s Recognition Dinner</a:t>
            </a:r>
          </a:p>
          <a:p>
            <a:pPr marL="621348" lvl="1" indent="-256032" eaLnBrk="1" fontAlgn="auto" hangingPunct="1">
              <a:lnSpc>
                <a:spcPct val="90000"/>
              </a:lnSpc>
              <a:spcAft>
                <a:spcPts val="0"/>
              </a:spcAft>
              <a:buFont typeface="Wingdings" pitchFamily="2" charset="2"/>
              <a:buChar char="§"/>
              <a:defRPr/>
            </a:pPr>
            <a:r>
              <a:rPr lang="en-US" sz="2000" b="1" dirty="0" smtClean="0"/>
              <a:t>If practice discontinued, the College and the Union will determine another way of recognition.</a:t>
            </a:r>
          </a:p>
          <a:p>
            <a:pPr marL="621348" lvl="1" indent="-256032" eaLnBrk="1" fontAlgn="auto" hangingPunct="1">
              <a:lnSpc>
                <a:spcPct val="90000"/>
              </a:lnSpc>
              <a:spcAft>
                <a:spcPts val="0"/>
              </a:spcAft>
              <a:buFont typeface="Wingdings" pitchFamily="2" charset="2"/>
              <a:buChar char="§"/>
              <a:defRPr/>
            </a:pPr>
            <a:endParaRPr lang="en-US" sz="2000" b="1" dirty="0" smtClean="0">
              <a:ln>
                <a:solidFill>
                  <a:schemeClr val="tx1"/>
                </a:solidFill>
              </a:ln>
              <a:solidFill>
                <a:srgbClr val="C00000"/>
              </a:solidFill>
            </a:endParaRPr>
          </a:p>
        </p:txBody>
      </p:sp>
      <p:sp>
        <p:nvSpPr>
          <p:cNvPr id="3" name="Title 2"/>
          <p:cNvSpPr>
            <a:spLocks noGrp="1"/>
          </p:cNvSpPr>
          <p:nvPr>
            <p:ph type="title"/>
          </p:nvPr>
        </p:nvSpPr>
        <p:spPr/>
        <p:txBody>
          <a:bodyPr>
            <a:noAutofit/>
          </a:bodyPr>
          <a:lstStyle/>
          <a:p>
            <a:pPr algn="ctr"/>
            <a:r>
              <a:rPr lang="en-US" sz="3200" dirty="0" smtClean="0"/>
              <a:t/>
            </a:r>
            <a:br>
              <a:rPr lang="en-US" sz="3200" dirty="0" smtClean="0"/>
            </a:br>
            <a:r>
              <a:rPr lang="en-US" sz="3200" dirty="0" smtClean="0"/>
              <a:t>Service Recognition Cont:</a:t>
            </a:r>
            <a:br>
              <a:rPr lang="en-US" sz="3200" dirty="0" smtClean="0"/>
            </a:br>
            <a:r>
              <a:rPr lang="en-US" sz="2400" dirty="0" smtClean="0"/>
              <a:t>Article 7.H &amp; recognition MOU</a:t>
            </a:r>
            <a:r>
              <a:rPr lang="en-US" sz="3200" dirty="0" smtClean="0"/>
              <a:t/>
            </a:r>
            <a:br>
              <a:rPr lang="en-US" sz="3200" dirty="0" smtClean="0"/>
            </a:br>
            <a:endParaRPr lang="en-US"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295400"/>
            <a:ext cx="8229600" cy="5224462"/>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a:normAutofit fontScale="85000" lnSpcReduction="20000"/>
          </a:bodyPr>
          <a:lstStyle/>
          <a:p>
            <a:pPr marL="365760" indent="-256032" eaLnBrk="1" fontAlgn="auto" hangingPunct="1">
              <a:lnSpc>
                <a:spcPct val="90000"/>
              </a:lnSpc>
              <a:spcAft>
                <a:spcPts val="0"/>
              </a:spcAft>
              <a:buFont typeface="Wingdings" pitchFamily="2" charset="2"/>
              <a:buChar char="§"/>
              <a:defRPr/>
            </a:pPr>
            <a:endParaRPr lang="en-US" sz="2400" b="1" dirty="0" smtClean="0">
              <a:ln>
                <a:solidFill>
                  <a:schemeClr val="tx1"/>
                </a:solidFill>
              </a:ln>
              <a:solidFill>
                <a:srgbClr val="C00000"/>
              </a:solidFill>
            </a:endParaRPr>
          </a:p>
          <a:p>
            <a:pPr marL="365760" indent="-256032" eaLnBrk="1" fontAlgn="auto" hangingPunct="1">
              <a:lnSpc>
                <a:spcPct val="90000"/>
              </a:lnSpc>
              <a:spcAft>
                <a:spcPts val="0"/>
              </a:spcAft>
              <a:buFont typeface="Wingdings" pitchFamily="2" charset="2"/>
              <a:buChar char="§"/>
              <a:defRPr/>
            </a:pPr>
            <a:r>
              <a:rPr lang="en-US" sz="2400" b="1" dirty="0" smtClean="0">
                <a:ln>
                  <a:solidFill>
                    <a:schemeClr val="tx1"/>
                  </a:solidFill>
                </a:ln>
                <a:solidFill>
                  <a:srgbClr val="C00000"/>
                </a:solidFill>
              </a:rPr>
              <a:t>Article 5.C: </a:t>
            </a:r>
            <a:r>
              <a:rPr lang="en-US" sz="2400" b="1" u="sng" dirty="0" smtClean="0">
                <a:ln>
                  <a:solidFill>
                    <a:schemeClr val="tx1"/>
                  </a:solidFill>
                </a:ln>
                <a:solidFill>
                  <a:srgbClr val="C00000"/>
                </a:solidFill>
              </a:rPr>
              <a:t>Registration of whole classes</a:t>
            </a:r>
            <a:r>
              <a:rPr lang="en-US" sz="2400" b="1" dirty="0" smtClean="0">
                <a:ln>
                  <a:solidFill>
                    <a:schemeClr val="tx1"/>
                  </a:solidFill>
                </a:ln>
                <a:solidFill>
                  <a:srgbClr val="C00000"/>
                </a:solidFill>
              </a:rPr>
              <a:t>:</a:t>
            </a:r>
          </a:p>
          <a:p>
            <a:pPr marL="621792" lvl="1" eaLnBrk="1" fontAlgn="auto" hangingPunct="1">
              <a:lnSpc>
                <a:spcPct val="90000"/>
              </a:lnSpc>
              <a:spcBef>
                <a:spcPts val="324"/>
              </a:spcBef>
              <a:spcAft>
                <a:spcPts val="0"/>
              </a:spcAft>
              <a:buFont typeface="Wingdings" pitchFamily="2" charset="2"/>
              <a:buChar char="§"/>
              <a:defRPr/>
            </a:pPr>
            <a:r>
              <a:rPr lang="en-US" sz="1900" dirty="0" smtClean="0"/>
              <a:t>Adjunct faculty will </a:t>
            </a:r>
            <a:r>
              <a:rPr lang="en-US" sz="1900" b="1" u="sng" dirty="0" smtClean="0"/>
              <a:t>not be required </a:t>
            </a:r>
            <a:r>
              <a:rPr lang="en-US" sz="1900" b="1" dirty="0" smtClean="0"/>
              <a:t>to register their section(s) of students.</a:t>
            </a:r>
          </a:p>
          <a:p>
            <a:pPr marL="859917" lvl="2" eaLnBrk="1" fontAlgn="auto" hangingPunct="1">
              <a:lnSpc>
                <a:spcPct val="90000"/>
              </a:lnSpc>
              <a:spcBef>
                <a:spcPts val="324"/>
              </a:spcBef>
              <a:spcAft>
                <a:spcPts val="0"/>
              </a:spcAft>
              <a:buFont typeface="Wingdings" pitchFamily="2" charset="2"/>
              <a:buChar char="§"/>
              <a:defRPr/>
            </a:pPr>
            <a:r>
              <a:rPr lang="en-US" sz="1700" dirty="0" smtClean="0"/>
              <a:t>Deals mainly with Adult Ed faculty at satellite sites</a:t>
            </a:r>
          </a:p>
          <a:p>
            <a:pPr marL="859917" lvl="2" eaLnBrk="1" fontAlgn="auto" hangingPunct="1">
              <a:lnSpc>
                <a:spcPct val="90000"/>
              </a:lnSpc>
              <a:spcBef>
                <a:spcPts val="324"/>
              </a:spcBef>
              <a:spcAft>
                <a:spcPts val="0"/>
              </a:spcAft>
              <a:buFont typeface="Wingdings" pitchFamily="2" charset="2"/>
              <a:buChar char="§"/>
              <a:defRPr/>
            </a:pPr>
            <a:r>
              <a:rPr lang="en-US" sz="1700" dirty="0" smtClean="0"/>
              <a:t>If the college wants you to register your class, then </a:t>
            </a:r>
            <a:r>
              <a:rPr lang="en-US" sz="1700" b="1" u="sng" dirty="0" smtClean="0"/>
              <a:t>they will have to pay you</a:t>
            </a:r>
            <a:r>
              <a:rPr lang="en-US" sz="1700" dirty="0" smtClean="0"/>
              <a:t>!</a:t>
            </a:r>
          </a:p>
          <a:p>
            <a:pPr marL="859917" lvl="2" eaLnBrk="1" fontAlgn="auto" hangingPunct="1">
              <a:lnSpc>
                <a:spcPct val="90000"/>
              </a:lnSpc>
              <a:spcBef>
                <a:spcPts val="324"/>
              </a:spcBef>
              <a:spcAft>
                <a:spcPts val="0"/>
              </a:spcAft>
              <a:buFont typeface="Wingdings" pitchFamily="2" charset="2"/>
              <a:buChar char="§"/>
              <a:defRPr/>
            </a:pPr>
            <a:r>
              <a:rPr lang="en-US" sz="1700" dirty="0" smtClean="0"/>
              <a:t>We will continue to do transfers or additions of single students</a:t>
            </a:r>
          </a:p>
          <a:p>
            <a:pPr marL="859917" lvl="2" eaLnBrk="1" fontAlgn="auto" hangingPunct="1">
              <a:lnSpc>
                <a:spcPct val="90000"/>
              </a:lnSpc>
              <a:spcBef>
                <a:spcPts val="324"/>
              </a:spcBef>
              <a:spcAft>
                <a:spcPts val="0"/>
              </a:spcAft>
              <a:buFont typeface="Wingdings" pitchFamily="2" charset="2"/>
              <a:buChar char="§"/>
              <a:defRPr/>
            </a:pPr>
            <a:endParaRPr lang="en-US" sz="1700" dirty="0" smtClean="0"/>
          </a:p>
          <a:p>
            <a:pPr marL="365760" indent="-256032" eaLnBrk="1" fontAlgn="auto" hangingPunct="1">
              <a:lnSpc>
                <a:spcPct val="90000"/>
              </a:lnSpc>
              <a:spcAft>
                <a:spcPts val="0"/>
              </a:spcAft>
              <a:buFont typeface="Wingdings" pitchFamily="2" charset="2"/>
              <a:buChar char="§"/>
              <a:defRPr/>
            </a:pPr>
            <a:r>
              <a:rPr lang="en-US" sz="2400" b="1" dirty="0" smtClean="0">
                <a:ln>
                  <a:solidFill>
                    <a:schemeClr val="tx1"/>
                  </a:solidFill>
                </a:ln>
                <a:solidFill>
                  <a:srgbClr val="C00000"/>
                </a:solidFill>
              </a:rPr>
              <a:t>NEW- Article 5.E: </a:t>
            </a:r>
            <a:r>
              <a:rPr lang="en-US" sz="2400" b="1" u="sng" dirty="0" smtClean="0">
                <a:ln>
                  <a:solidFill>
                    <a:schemeClr val="tx1"/>
                  </a:solidFill>
                </a:ln>
                <a:solidFill>
                  <a:srgbClr val="C00000"/>
                </a:solidFill>
              </a:rPr>
              <a:t>Retiring Adjuncts</a:t>
            </a:r>
            <a:r>
              <a:rPr lang="en-US" sz="2400" b="1" dirty="0" smtClean="0">
                <a:ln>
                  <a:solidFill>
                    <a:schemeClr val="tx1"/>
                  </a:solidFill>
                </a:ln>
                <a:solidFill>
                  <a:srgbClr val="C00000"/>
                </a:solidFill>
              </a:rPr>
              <a:t>:</a:t>
            </a:r>
          </a:p>
          <a:p>
            <a:pPr marL="621792" lvl="1" eaLnBrk="1" fontAlgn="auto" hangingPunct="1">
              <a:lnSpc>
                <a:spcPct val="90000"/>
              </a:lnSpc>
              <a:spcBef>
                <a:spcPts val="324"/>
              </a:spcBef>
              <a:spcAft>
                <a:spcPts val="0"/>
              </a:spcAft>
              <a:buFont typeface="Wingdings" pitchFamily="2" charset="2"/>
              <a:buChar char="§"/>
              <a:defRPr/>
            </a:pPr>
            <a:r>
              <a:rPr lang="en-US" sz="2000" b="1" dirty="0" smtClean="0"/>
              <a:t>Why</a:t>
            </a:r>
            <a:r>
              <a:rPr lang="en-US" sz="2000" dirty="0" smtClean="0"/>
              <a:t> </a:t>
            </a:r>
            <a:r>
              <a:rPr lang="en-US" sz="2000" b="1" dirty="0" smtClean="0"/>
              <a:t>the Addition of this section</a:t>
            </a:r>
            <a:r>
              <a:rPr lang="en-US" sz="2000" dirty="0" smtClean="0"/>
              <a:t>?</a:t>
            </a:r>
          </a:p>
          <a:p>
            <a:pPr marL="859917" lvl="2" eaLnBrk="1" fontAlgn="auto" hangingPunct="1">
              <a:lnSpc>
                <a:spcPct val="90000"/>
              </a:lnSpc>
              <a:spcBef>
                <a:spcPts val="324"/>
              </a:spcBef>
              <a:spcAft>
                <a:spcPts val="0"/>
              </a:spcAft>
              <a:buFont typeface="Wingdings" pitchFamily="2" charset="2"/>
              <a:buChar char="§"/>
              <a:defRPr/>
            </a:pPr>
            <a:r>
              <a:rPr lang="en-US" sz="1800" dirty="0" smtClean="0"/>
              <a:t>Because of the pension crisis in Springfield – being proactive.</a:t>
            </a:r>
          </a:p>
          <a:p>
            <a:pPr marL="859917" lvl="2" eaLnBrk="1" fontAlgn="auto" hangingPunct="1">
              <a:lnSpc>
                <a:spcPct val="90000"/>
              </a:lnSpc>
              <a:spcBef>
                <a:spcPts val="324"/>
              </a:spcBef>
              <a:spcAft>
                <a:spcPts val="0"/>
              </a:spcAft>
              <a:buFont typeface="Wingdings" pitchFamily="2" charset="2"/>
              <a:buChar char="§"/>
              <a:defRPr/>
            </a:pPr>
            <a:r>
              <a:rPr lang="en-US" sz="1800" dirty="0" smtClean="0"/>
              <a:t>Because CLC was penalized by SURS for a retiring adjunct.</a:t>
            </a:r>
          </a:p>
          <a:p>
            <a:pPr marL="859917" lvl="2" eaLnBrk="1" fontAlgn="auto" hangingPunct="1">
              <a:lnSpc>
                <a:spcPct val="90000"/>
              </a:lnSpc>
              <a:spcBef>
                <a:spcPts val="324"/>
              </a:spcBef>
              <a:spcAft>
                <a:spcPts val="0"/>
              </a:spcAft>
              <a:buFont typeface="Wingdings" pitchFamily="2" charset="2"/>
              <a:buChar char="§"/>
              <a:defRPr/>
            </a:pPr>
            <a:r>
              <a:rPr lang="en-US" sz="1800" dirty="0" smtClean="0"/>
              <a:t>Also, HR </a:t>
            </a:r>
            <a:r>
              <a:rPr lang="en-US" sz="1800" dirty="0" smtClean="0"/>
              <a:t>was going to implement their own policy!</a:t>
            </a:r>
            <a:endParaRPr lang="en-US" sz="1800" dirty="0" smtClean="0"/>
          </a:p>
          <a:p>
            <a:pPr marL="621792" lvl="1" eaLnBrk="1" fontAlgn="auto" hangingPunct="1">
              <a:lnSpc>
                <a:spcPct val="90000"/>
              </a:lnSpc>
              <a:spcBef>
                <a:spcPts val="324"/>
              </a:spcBef>
              <a:spcAft>
                <a:spcPts val="0"/>
              </a:spcAft>
              <a:buFont typeface="Wingdings" pitchFamily="2" charset="2"/>
              <a:buChar char="§"/>
              <a:defRPr/>
            </a:pPr>
            <a:r>
              <a:rPr lang="en-US" sz="2000" b="1" u="sng" dirty="0" smtClean="0"/>
              <a:t>To Retire under SURS</a:t>
            </a:r>
            <a:r>
              <a:rPr lang="en-US" sz="2000" dirty="0" smtClean="0"/>
              <a:t>:</a:t>
            </a:r>
          </a:p>
          <a:p>
            <a:pPr marL="859917" lvl="2" eaLnBrk="1" fontAlgn="auto" hangingPunct="1">
              <a:lnSpc>
                <a:spcPct val="90000"/>
              </a:lnSpc>
              <a:spcBef>
                <a:spcPts val="324"/>
              </a:spcBef>
              <a:spcAft>
                <a:spcPts val="0"/>
              </a:spcAft>
              <a:buFont typeface="Wingdings" pitchFamily="2" charset="2"/>
              <a:buChar char="§"/>
              <a:defRPr/>
            </a:pPr>
            <a:r>
              <a:rPr lang="en-US" sz="1800" dirty="0" smtClean="0"/>
              <a:t>Send your </a:t>
            </a:r>
            <a:r>
              <a:rPr lang="en-US" sz="1800" b="1" dirty="0" smtClean="0"/>
              <a:t>Dean </a:t>
            </a:r>
            <a:r>
              <a:rPr lang="en-US" sz="1800" b="1" u="sng" dirty="0" smtClean="0"/>
              <a:t>AND </a:t>
            </a:r>
            <a:r>
              <a:rPr lang="en-US" sz="1800" b="1" dirty="0" smtClean="0"/>
              <a:t>HR </a:t>
            </a:r>
            <a:r>
              <a:rPr lang="en-US" sz="1800" dirty="0" smtClean="0"/>
              <a:t>(right now, </a:t>
            </a:r>
            <a:r>
              <a:rPr lang="en-US" sz="1800" dirty="0" err="1" smtClean="0"/>
              <a:t>Kaaren</a:t>
            </a:r>
            <a:r>
              <a:rPr lang="en-US" sz="1800" dirty="0" smtClean="0"/>
              <a:t> </a:t>
            </a:r>
            <a:r>
              <a:rPr lang="en-US" sz="1800" dirty="0" err="1" smtClean="0"/>
              <a:t>Engstrom</a:t>
            </a:r>
            <a:r>
              <a:rPr lang="en-US" sz="1800" dirty="0" smtClean="0"/>
              <a:t>) a written notice (an </a:t>
            </a:r>
            <a:r>
              <a:rPr lang="en-US" sz="1800" dirty="0" smtClean="0"/>
              <a:t>email works) </a:t>
            </a:r>
            <a:endParaRPr lang="en-US" sz="1800" dirty="0" smtClean="0"/>
          </a:p>
          <a:p>
            <a:pPr marL="621792" lvl="1" eaLnBrk="1" fontAlgn="auto" hangingPunct="1">
              <a:lnSpc>
                <a:spcPct val="90000"/>
              </a:lnSpc>
              <a:spcBef>
                <a:spcPts val="324"/>
              </a:spcBef>
              <a:spcAft>
                <a:spcPts val="0"/>
              </a:spcAft>
              <a:buFont typeface="Wingdings" pitchFamily="2" charset="2"/>
              <a:buChar char="§"/>
              <a:defRPr/>
            </a:pPr>
            <a:r>
              <a:rPr lang="en-US" sz="2000" b="1" u="sng" dirty="0" smtClean="0"/>
              <a:t>To Return to Teach after Retirement</a:t>
            </a:r>
            <a:r>
              <a:rPr lang="en-US" sz="2000" dirty="0" smtClean="0"/>
              <a:t>:</a:t>
            </a:r>
          </a:p>
          <a:p>
            <a:pPr marL="859917" lvl="2" eaLnBrk="1" fontAlgn="auto" hangingPunct="1">
              <a:lnSpc>
                <a:spcPct val="90000"/>
              </a:lnSpc>
              <a:spcBef>
                <a:spcPts val="324"/>
              </a:spcBef>
              <a:spcAft>
                <a:spcPts val="0"/>
              </a:spcAft>
              <a:buFont typeface="Wingdings" pitchFamily="2" charset="2"/>
              <a:buChar char="§"/>
              <a:defRPr/>
            </a:pPr>
            <a:r>
              <a:rPr lang="en-US" sz="1800" b="1" dirty="0" smtClean="0"/>
              <a:t>Wait SURS required hiatus </a:t>
            </a:r>
            <a:r>
              <a:rPr lang="en-US" sz="1800" dirty="0" smtClean="0"/>
              <a:t>from teaching (currently 60 days)</a:t>
            </a:r>
          </a:p>
          <a:p>
            <a:pPr marL="859536" lvl="2" eaLnBrk="1" fontAlgn="auto" hangingPunct="1">
              <a:lnSpc>
                <a:spcPct val="90000"/>
              </a:lnSpc>
              <a:spcAft>
                <a:spcPts val="0"/>
              </a:spcAft>
              <a:buFont typeface="Wingdings" pitchFamily="2" charset="2"/>
              <a:buChar char="§"/>
              <a:defRPr/>
            </a:pPr>
            <a:r>
              <a:rPr lang="en-US" sz="1800" b="1" dirty="0" smtClean="0"/>
              <a:t>Submit a written request to the Dean yearly</a:t>
            </a:r>
            <a:r>
              <a:rPr lang="en-US" sz="1800" dirty="0" smtClean="0"/>
              <a:t> (like </a:t>
            </a:r>
            <a:r>
              <a:rPr lang="en-US" sz="1800" u="sng" dirty="0" smtClean="0"/>
              <a:t>emeritus faculty</a:t>
            </a:r>
            <a:r>
              <a:rPr lang="en-US" sz="1800" dirty="0" smtClean="0"/>
              <a:t>)</a:t>
            </a:r>
          </a:p>
          <a:p>
            <a:pPr marL="1143698" lvl="3" eaLnBrk="1" fontAlgn="auto" hangingPunct="1">
              <a:lnSpc>
                <a:spcPct val="90000"/>
              </a:lnSpc>
              <a:spcAft>
                <a:spcPts val="0"/>
              </a:spcAft>
              <a:buFont typeface="Wingdings" pitchFamily="2" charset="2"/>
              <a:buChar char="§"/>
              <a:defRPr/>
            </a:pPr>
            <a:r>
              <a:rPr lang="en-US" sz="1800" dirty="0" smtClean="0"/>
              <a:t>Dean has sole discretion over approval or no approval</a:t>
            </a:r>
          </a:p>
          <a:p>
            <a:pPr marL="859536" lvl="2" eaLnBrk="1" fontAlgn="auto" hangingPunct="1">
              <a:lnSpc>
                <a:spcPct val="90000"/>
              </a:lnSpc>
              <a:spcAft>
                <a:spcPts val="0"/>
              </a:spcAft>
              <a:buFont typeface="Wingdings" pitchFamily="2" charset="2"/>
              <a:buChar char="§"/>
              <a:defRPr/>
            </a:pPr>
            <a:r>
              <a:rPr lang="en-US" sz="1800" dirty="0" smtClean="0"/>
              <a:t>You </a:t>
            </a:r>
            <a:r>
              <a:rPr lang="en-US" sz="1800" b="1" dirty="0" smtClean="0"/>
              <a:t>retain your GFO Status </a:t>
            </a:r>
            <a:r>
              <a:rPr lang="en-US" sz="1800" dirty="0" smtClean="0"/>
              <a:t>(if have one) and </a:t>
            </a:r>
            <a:r>
              <a:rPr lang="en-US" sz="1800" b="1" dirty="0" smtClean="0"/>
              <a:t>bargaining unit status</a:t>
            </a:r>
            <a:r>
              <a:rPr lang="en-US" sz="1800" dirty="0" smtClean="0"/>
              <a:t>.</a:t>
            </a:r>
          </a:p>
          <a:p>
            <a:pPr marL="621411" lvl="1" eaLnBrk="1" fontAlgn="auto" hangingPunct="1">
              <a:lnSpc>
                <a:spcPct val="90000"/>
              </a:lnSpc>
              <a:spcAft>
                <a:spcPts val="0"/>
              </a:spcAft>
              <a:buFont typeface="Wingdings" pitchFamily="2" charset="2"/>
              <a:buChar char="§"/>
              <a:defRPr/>
            </a:pPr>
            <a:r>
              <a:rPr lang="en-US" sz="2000" b="1" u="sng" dirty="0" smtClean="0"/>
              <a:t>Subject to changes</a:t>
            </a:r>
            <a:r>
              <a:rPr lang="en-US" sz="2000" b="1" dirty="0" smtClean="0"/>
              <a:t> if Springfield Laws enacts financial penalty laws </a:t>
            </a:r>
          </a:p>
          <a:p>
            <a:pPr marL="859536" lvl="2" eaLnBrk="1" fontAlgn="auto" hangingPunct="1">
              <a:lnSpc>
                <a:spcPct val="90000"/>
              </a:lnSpc>
              <a:spcAft>
                <a:spcPts val="0"/>
              </a:spcAft>
              <a:buFont typeface="Wingdings" pitchFamily="2" charset="2"/>
              <a:buChar char="§"/>
              <a:defRPr/>
            </a:pPr>
            <a:r>
              <a:rPr lang="en-US" sz="1800" dirty="0" smtClean="0"/>
              <a:t>for employment of retired adjuncts. </a:t>
            </a:r>
          </a:p>
          <a:p>
            <a:pPr marL="859536" lvl="2" eaLnBrk="1" fontAlgn="auto" hangingPunct="1">
              <a:lnSpc>
                <a:spcPct val="90000"/>
              </a:lnSpc>
              <a:spcAft>
                <a:spcPts val="0"/>
              </a:spcAft>
              <a:buFont typeface="Wingdings" pitchFamily="2" charset="2"/>
              <a:buChar char="§"/>
              <a:defRPr/>
            </a:pPr>
            <a:r>
              <a:rPr lang="en-US" sz="1800" dirty="0" smtClean="0"/>
              <a:t>May rescind retirement notice once given if within 60 days of law notification. </a:t>
            </a:r>
            <a:endParaRPr lang="en-US" sz="1800" dirty="0"/>
          </a:p>
        </p:txBody>
      </p:sp>
      <p:sp>
        <p:nvSpPr>
          <p:cNvPr id="3" name="Title 2"/>
          <p:cNvSpPr>
            <a:spLocks noGrp="1"/>
          </p:cNvSpPr>
          <p:nvPr>
            <p:ph type="title"/>
          </p:nvPr>
        </p:nvSpPr>
        <p:spPr/>
        <p:txBody>
          <a:bodyPr>
            <a:normAutofit/>
          </a:bodyPr>
          <a:lstStyle/>
          <a:p>
            <a:pPr eaLnBrk="1" fontAlgn="auto" hangingPunct="1">
              <a:spcAft>
                <a:spcPts val="0"/>
              </a:spcAft>
              <a:defRPr/>
            </a:pPr>
            <a:r>
              <a:rPr lang="en-US" sz="3200" dirty="0" smtClean="0"/>
              <a:t>Adjunct Responsibilities &amp; Retirement</a:t>
            </a:r>
            <a:endParaRPr lang="en-US"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305800" cy="52578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normAutofit fontScale="77500" lnSpcReduction="20000"/>
          </a:bodyPr>
          <a:lstStyle/>
          <a:p>
            <a:pPr marL="365760" indent="-256032" eaLnBrk="1" fontAlgn="auto" hangingPunct="1">
              <a:spcAft>
                <a:spcPts val="0"/>
              </a:spcAft>
              <a:buFont typeface="Wingdings" pitchFamily="2" charset="2"/>
              <a:buChar char="v"/>
              <a:defRPr/>
            </a:pPr>
            <a:r>
              <a:rPr lang="en-US" sz="2200" b="1" dirty="0" smtClean="0">
                <a:ln>
                  <a:solidFill>
                    <a:schemeClr val="tx1"/>
                  </a:solidFill>
                </a:ln>
                <a:solidFill>
                  <a:srgbClr val="C00000"/>
                </a:solidFill>
              </a:rPr>
              <a:t>Article 3.G: Required Attendance at Programs, Workshops, Seminars or Courses: </a:t>
            </a:r>
          </a:p>
          <a:p>
            <a:pPr marL="621348" lvl="1" indent="-256032" eaLnBrk="1" fontAlgn="auto" hangingPunct="1">
              <a:spcAft>
                <a:spcPts val="0"/>
              </a:spcAft>
              <a:buFont typeface="Wingdings" pitchFamily="2" charset="2"/>
              <a:buChar char="§"/>
              <a:defRPr/>
            </a:pPr>
            <a:r>
              <a:rPr lang="en-US" sz="2000" b="1" u="sng" dirty="0" smtClean="0"/>
              <a:t>Compensation</a:t>
            </a:r>
            <a:r>
              <a:rPr lang="en-US" sz="2000" dirty="0" smtClean="0"/>
              <a:t> – increased from $30/hr to </a:t>
            </a:r>
            <a:r>
              <a:rPr lang="en-US" sz="2000" dirty="0" smtClean="0">
                <a:ln>
                  <a:solidFill>
                    <a:schemeClr val="tx1"/>
                  </a:solidFill>
                </a:ln>
                <a:solidFill>
                  <a:srgbClr val="FF0000"/>
                </a:solidFill>
              </a:rPr>
              <a:t>$35/hr</a:t>
            </a:r>
          </a:p>
          <a:p>
            <a:pPr marL="621348" lvl="1" indent="-256032" eaLnBrk="1" fontAlgn="auto" hangingPunct="1">
              <a:spcAft>
                <a:spcPts val="0"/>
              </a:spcAft>
              <a:buFont typeface="Wingdings" pitchFamily="2" charset="2"/>
              <a:buChar char="§"/>
              <a:defRPr/>
            </a:pPr>
            <a:endParaRPr lang="en-US" sz="2000" dirty="0" smtClean="0"/>
          </a:p>
          <a:p>
            <a:pPr marL="365760" indent="-256032" eaLnBrk="1" fontAlgn="auto" hangingPunct="1">
              <a:spcAft>
                <a:spcPts val="0"/>
              </a:spcAft>
              <a:buFont typeface="Wingdings" pitchFamily="2" charset="2"/>
              <a:buChar char="v"/>
              <a:defRPr/>
            </a:pPr>
            <a:r>
              <a:rPr lang="en-US" sz="2200" b="1" dirty="0" smtClean="0">
                <a:ln>
                  <a:solidFill>
                    <a:schemeClr val="tx1"/>
                  </a:solidFill>
                </a:ln>
                <a:solidFill>
                  <a:srgbClr val="C00000"/>
                </a:solidFill>
              </a:rPr>
              <a:t>Article 4.A.2.a: Combining Low Enrollment Classes: </a:t>
            </a:r>
            <a:r>
              <a:rPr lang="en-US" sz="2200" b="1" dirty="0" smtClean="0"/>
              <a:t>(&gt; 3stacked classes)</a:t>
            </a:r>
            <a:endParaRPr lang="en-US" sz="2200" dirty="0" smtClean="0"/>
          </a:p>
          <a:p>
            <a:pPr marL="621792" lvl="1" eaLnBrk="1" fontAlgn="auto" hangingPunct="1">
              <a:spcBef>
                <a:spcPts val="324"/>
              </a:spcBef>
              <a:spcAft>
                <a:spcPts val="0"/>
              </a:spcAft>
              <a:buFont typeface="Wingdings" pitchFamily="2" charset="2"/>
              <a:buChar char="§"/>
              <a:defRPr/>
            </a:pPr>
            <a:r>
              <a:rPr lang="en-US" sz="2000" b="1" u="sng" dirty="0" smtClean="0"/>
              <a:t>Compensation</a:t>
            </a:r>
            <a:r>
              <a:rPr lang="en-US" sz="2000" dirty="0" smtClean="0"/>
              <a:t> – increased from $75/hr to </a:t>
            </a:r>
            <a:r>
              <a:rPr lang="en-US" sz="2000" dirty="0" smtClean="0">
                <a:ln>
                  <a:solidFill>
                    <a:schemeClr val="tx1"/>
                  </a:solidFill>
                </a:ln>
                <a:solidFill>
                  <a:srgbClr val="FF0000"/>
                </a:solidFill>
              </a:rPr>
              <a:t>$100/hr</a:t>
            </a:r>
          </a:p>
          <a:p>
            <a:pPr marL="621792" lvl="1" eaLnBrk="1" fontAlgn="auto" hangingPunct="1">
              <a:spcBef>
                <a:spcPts val="324"/>
              </a:spcBef>
              <a:spcAft>
                <a:spcPts val="0"/>
              </a:spcAft>
              <a:buFont typeface="Wingdings" pitchFamily="2" charset="2"/>
              <a:buChar char="§"/>
              <a:defRPr/>
            </a:pPr>
            <a:endParaRPr lang="en-US" sz="2000" dirty="0" smtClean="0"/>
          </a:p>
          <a:p>
            <a:pPr marL="366204" eaLnBrk="1" fontAlgn="auto" hangingPunct="1">
              <a:spcBef>
                <a:spcPts val="324"/>
              </a:spcBef>
              <a:spcAft>
                <a:spcPts val="0"/>
              </a:spcAft>
              <a:buFont typeface="Wingdings" pitchFamily="2" charset="2"/>
              <a:buChar char="v"/>
              <a:defRPr/>
            </a:pPr>
            <a:r>
              <a:rPr lang="en-US" sz="2200" b="1" dirty="0" smtClean="0">
                <a:ln>
                  <a:solidFill>
                    <a:schemeClr val="tx1"/>
                  </a:solidFill>
                </a:ln>
                <a:solidFill>
                  <a:srgbClr val="C00000"/>
                </a:solidFill>
              </a:rPr>
              <a:t>Article 4.A.2.b: Special Assignments – Resource Person:</a:t>
            </a:r>
          </a:p>
          <a:p>
            <a:pPr marL="630238" lvl="1" indent="-233363" eaLnBrk="1" fontAlgn="auto" hangingPunct="1">
              <a:spcBef>
                <a:spcPts val="324"/>
              </a:spcBef>
              <a:spcAft>
                <a:spcPts val="0"/>
              </a:spcAft>
              <a:buSzPct val="68000"/>
              <a:buFont typeface="Wingdings" pitchFamily="2" charset="2"/>
              <a:buChar char="§"/>
              <a:defRPr/>
            </a:pPr>
            <a:r>
              <a:rPr lang="en-US" sz="2000" b="1" u="sng" dirty="0" smtClean="0"/>
              <a:t>Compensation</a:t>
            </a:r>
            <a:r>
              <a:rPr lang="en-US" sz="2000" dirty="0" smtClean="0"/>
              <a:t> – increased from $30/hr to </a:t>
            </a:r>
            <a:r>
              <a:rPr lang="en-US" sz="2000" dirty="0" smtClean="0">
                <a:ln>
                  <a:solidFill>
                    <a:schemeClr val="tx1"/>
                  </a:solidFill>
                </a:ln>
                <a:solidFill>
                  <a:srgbClr val="FF0000"/>
                </a:solidFill>
              </a:rPr>
              <a:t>$35/hr</a:t>
            </a:r>
          </a:p>
          <a:p>
            <a:pPr marL="630238" lvl="1" indent="-233363" eaLnBrk="1" fontAlgn="auto" hangingPunct="1">
              <a:spcBef>
                <a:spcPts val="324"/>
              </a:spcBef>
              <a:spcAft>
                <a:spcPts val="0"/>
              </a:spcAft>
              <a:buSzPct val="68000"/>
              <a:buFont typeface="Wingdings" pitchFamily="2" charset="2"/>
              <a:buChar char="§"/>
              <a:defRPr/>
            </a:pPr>
            <a:endParaRPr lang="en-US" sz="2000" dirty="0" smtClean="0">
              <a:ln>
                <a:solidFill>
                  <a:schemeClr val="tx1"/>
                </a:solidFill>
              </a:ln>
              <a:solidFill>
                <a:srgbClr val="FF0000"/>
              </a:solidFill>
            </a:endParaRPr>
          </a:p>
          <a:p>
            <a:pPr marL="366204" eaLnBrk="1" fontAlgn="auto" hangingPunct="1">
              <a:spcBef>
                <a:spcPts val="324"/>
              </a:spcBef>
              <a:spcAft>
                <a:spcPts val="0"/>
              </a:spcAft>
              <a:buFont typeface="Wingdings" pitchFamily="2" charset="2"/>
              <a:buChar char="v"/>
              <a:defRPr/>
            </a:pPr>
            <a:r>
              <a:rPr lang="en-US" sz="2200" b="1" dirty="0" smtClean="0">
                <a:ln>
                  <a:solidFill>
                    <a:schemeClr val="tx1"/>
                  </a:solidFill>
                </a:ln>
                <a:solidFill>
                  <a:srgbClr val="C00000"/>
                </a:solidFill>
              </a:rPr>
              <a:t>Article 4.A.3.a&amp;b: Withdrawn Assignments: Cancellation Stipend</a:t>
            </a:r>
          </a:p>
          <a:p>
            <a:pPr marL="630238" lvl="1" indent="-233363" eaLnBrk="1" fontAlgn="auto" hangingPunct="1">
              <a:spcBef>
                <a:spcPts val="324"/>
              </a:spcBef>
              <a:spcAft>
                <a:spcPts val="0"/>
              </a:spcAft>
              <a:buSzPct val="68000"/>
              <a:buFont typeface="Wingdings" pitchFamily="2" charset="2"/>
              <a:buChar char="§"/>
              <a:defRPr/>
            </a:pPr>
            <a:r>
              <a:rPr lang="en-US" sz="2000" dirty="0" smtClean="0"/>
              <a:t>(NEW) </a:t>
            </a:r>
            <a:r>
              <a:rPr lang="en-US" sz="2000" b="1" dirty="0" smtClean="0"/>
              <a:t>Cancellation date </a:t>
            </a:r>
            <a:r>
              <a:rPr lang="en-US" sz="2000" dirty="0" smtClean="0"/>
              <a:t>is </a:t>
            </a:r>
            <a:r>
              <a:rPr lang="en-US" sz="2000" b="1" u="sng" dirty="0" smtClean="0"/>
              <a:t>date of notification </a:t>
            </a:r>
            <a:r>
              <a:rPr lang="en-US" sz="2000" dirty="0" smtClean="0"/>
              <a:t>to the </a:t>
            </a:r>
            <a:r>
              <a:rPr lang="en-US" sz="2000" b="1" u="sng" dirty="0" smtClean="0"/>
              <a:t>adjunct</a:t>
            </a:r>
            <a:r>
              <a:rPr lang="en-US" sz="2000" dirty="0" smtClean="0"/>
              <a:t>.</a:t>
            </a:r>
          </a:p>
          <a:p>
            <a:pPr marL="630238" lvl="1" indent="-233363" eaLnBrk="1" fontAlgn="auto" hangingPunct="1">
              <a:spcBef>
                <a:spcPts val="324"/>
              </a:spcBef>
              <a:spcAft>
                <a:spcPts val="0"/>
              </a:spcAft>
              <a:buSzPct val="68000"/>
              <a:buFont typeface="Wingdings" pitchFamily="2" charset="2"/>
              <a:buChar char="§"/>
              <a:defRPr/>
            </a:pPr>
            <a:r>
              <a:rPr lang="en-US" sz="2000" b="1" u="sng" dirty="0" smtClean="0"/>
              <a:t>Compensation</a:t>
            </a:r>
            <a:r>
              <a:rPr lang="en-US" sz="2000" b="1" dirty="0" smtClean="0"/>
              <a:t>:</a:t>
            </a:r>
          </a:p>
          <a:p>
            <a:pPr marL="868363" lvl="2" indent="-233363" eaLnBrk="1" fontAlgn="auto" hangingPunct="1">
              <a:spcBef>
                <a:spcPts val="324"/>
              </a:spcBef>
              <a:spcAft>
                <a:spcPts val="0"/>
              </a:spcAft>
              <a:buSzPct val="68000"/>
              <a:buFont typeface="Wingdings" pitchFamily="2" charset="2"/>
              <a:buChar char="§"/>
              <a:defRPr/>
            </a:pPr>
            <a:r>
              <a:rPr lang="en-US" sz="1800" dirty="0" smtClean="0"/>
              <a:t>For 1</a:t>
            </a:r>
            <a:r>
              <a:rPr lang="en-US" sz="1800" baseline="30000" dirty="0" smtClean="0"/>
              <a:t>st</a:t>
            </a:r>
            <a:r>
              <a:rPr lang="en-US" sz="1800" dirty="0" smtClean="0"/>
              <a:t> Credit Hour (40 clock hours) – increased from $75/hr to </a:t>
            </a:r>
            <a:r>
              <a:rPr lang="en-US" sz="1800" u="sng" dirty="0" smtClean="0">
                <a:ln>
                  <a:solidFill>
                    <a:schemeClr val="tx1"/>
                  </a:solidFill>
                </a:ln>
                <a:solidFill>
                  <a:srgbClr val="FF0000"/>
                </a:solidFill>
              </a:rPr>
              <a:t>$80/hr</a:t>
            </a:r>
          </a:p>
          <a:p>
            <a:pPr marL="868363" lvl="2" indent="-233363" eaLnBrk="1" fontAlgn="auto" hangingPunct="1">
              <a:spcBef>
                <a:spcPts val="324"/>
              </a:spcBef>
              <a:spcAft>
                <a:spcPts val="0"/>
              </a:spcAft>
              <a:buSzPct val="68000"/>
              <a:buFont typeface="Wingdings" pitchFamily="2" charset="2"/>
              <a:buChar char="§"/>
              <a:defRPr/>
            </a:pPr>
            <a:r>
              <a:rPr lang="en-US" sz="1800" dirty="0" smtClean="0"/>
              <a:t>For every Credit Hour (40 clock hours) reduction thereafter – increased from $35/hr to </a:t>
            </a:r>
            <a:r>
              <a:rPr lang="en-US" sz="1800" u="sng" dirty="0" smtClean="0">
                <a:ln>
                  <a:solidFill>
                    <a:schemeClr val="tx1"/>
                  </a:solidFill>
                </a:ln>
                <a:solidFill>
                  <a:srgbClr val="FF0000"/>
                </a:solidFill>
              </a:rPr>
              <a:t>$40/hr</a:t>
            </a:r>
          </a:p>
          <a:p>
            <a:pPr marL="868363" lvl="2" indent="-233363" eaLnBrk="1" fontAlgn="auto" hangingPunct="1">
              <a:spcBef>
                <a:spcPts val="324"/>
              </a:spcBef>
              <a:spcAft>
                <a:spcPts val="0"/>
              </a:spcAft>
              <a:buSzPct val="68000"/>
              <a:buFont typeface="Wingdings" pitchFamily="2" charset="2"/>
              <a:buChar char="§"/>
              <a:defRPr/>
            </a:pPr>
            <a:endParaRPr lang="en-US" sz="1800" u="sng" dirty="0" smtClean="0"/>
          </a:p>
          <a:p>
            <a:pPr marL="630238" lvl="1" indent="-233363" eaLnBrk="1" fontAlgn="auto" hangingPunct="1">
              <a:spcBef>
                <a:spcPts val="324"/>
              </a:spcBef>
              <a:spcAft>
                <a:spcPts val="0"/>
              </a:spcAft>
              <a:buSzPct val="68000"/>
              <a:buFont typeface="Wingdings" pitchFamily="2" charset="2"/>
              <a:buChar char="§"/>
              <a:defRPr/>
            </a:pPr>
            <a:r>
              <a:rPr lang="en-US" sz="2000" b="1" u="sng" dirty="0" smtClean="0">
                <a:latin typeface="Arial Black" pitchFamily="34" charset="0"/>
              </a:rPr>
              <a:t>NOTE:</a:t>
            </a:r>
            <a:r>
              <a:rPr lang="en-US" sz="2000" u="sng" dirty="0" smtClean="0">
                <a:latin typeface="Arial Black" pitchFamily="34" charset="0"/>
              </a:rPr>
              <a:t> </a:t>
            </a:r>
            <a:r>
              <a:rPr lang="en-US" sz="2000" dirty="0" smtClean="0"/>
              <a:t>The college feels that </a:t>
            </a:r>
            <a:r>
              <a:rPr lang="en-US" sz="2000" b="1" u="sng" dirty="0" smtClean="0"/>
              <a:t>cancellation stipends are for work already</a:t>
            </a:r>
            <a:r>
              <a:rPr lang="en-US" sz="2000" dirty="0" smtClean="0"/>
              <a:t> </a:t>
            </a:r>
            <a:r>
              <a:rPr lang="en-US" sz="2000" b="1" u="sng" dirty="0" smtClean="0"/>
              <a:t>done</a:t>
            </a:r>
            <a:r>
              <a:rPr lang="en-US" sz="2000" dirty="0" smtClean="0"/>
              <a:t> for </a:t>
            </a:r>
            <a:r>
              <a:rPr lang="en-US" sz="2000" b="1" u="sng" dirty="0" smtClean="0"/>
              <a:t>preparation</a:t>
            </a:r>
            <a:r>
              <a:rPr lang="en-US" sz="2000" dirty="0" smtClean="0"/>
              <a:t> of the cancelled class. </a:t>
            </a:r>
          </a:p>
          <a:p>
            <a:pPr marL="868363" lvl="2" indent="-233363" eaLnBrk="1" fontAlgn="auto" hangingPunct="1">
              <a:spcBef>
                <a:spcPts val="324"/>
              </a:spcBef>
              <a:spcAft>
                <a:spcPts val="0"/>
              </a:spcAft>
              <a:buSzPct val="68000"/>
              <a:buFont typeface="Wingdings" pitchFamily="2" charset="2"/>
              <a:buChar char="§"/>
              <a:defRPr/>
            </a:pPr>
            <a:r>
              <a:rPr lang="en-US" sz="1800" dirty="0" smtClean="0"/>
              <a:t>So College does not see this as compensation for the lost class, but as </a:t>
            </a:r>
            <a:r>
              <a:rPr lang="en-US" sz="1800" b="1" u="sng" dirty="0" smtClean="0"/>
              <a:t>payment for work</a:t>
            </a:r>
            <a:r>
              <a:rPr lang="en-US" sz="1800" dirty="0" smtClean="0"/>
              <a:t>.</a:t>
            </a:r>
          </a:p>
          <a:p>
            <a:pPr marL="868363" lvl="2" indent="-233363" eaLnBrk="1" fontAlgn="auto" hangingPunct="1">
              <a:spcBef>
                <a:spcPts val="324"/>
              </a:spcBef>
              <a:spcAft>
                <a:spcPts val="0"/>
              </a:spcAft>
              <a:buSzPct val="68000"/>
              <a:buFont typeface="Wingdings" pitchFamily="2" charset="2"/>
              <a:buChar char="§"/>
              <a:defRPr/>
            </a:pPr>
            <a:r>
              <a:rPr lang="en-US" sz="1800" dirty="0" smtClean="0"/>
              <a:t>T</a:t>
            </a:r>
            <a:r>
              <a:rPr lang="en-US" sz="1800" b="1" dirty="0" smtClean="0"/>
              <a:t>hat is why there has always been a </a:t>
            </a:r>
            <a:r>
              <a:rPr lang="en-US" sz="1800" b="1" u="sng" dirty="0" smtClean="0"/>
              <a:t>contract cause </a:t>
            </a:r>
            <a:r>
              <a:rPr lang="en-US" sz="1800" dirty="0" smtClean="0"/>
              <a:t>which says: </a:t>
            </a:r>
            <a:r>
              <a:rPr lang="en-US" sz="1800" b="1" u="sng" dirty="0" smtClean="0"/>
              <a:t>No payment </a:t>
            </a:r>
            <a:r>
              <a:rPr lang="en-US" sz="1800" dirty="0" smtClean="0"/>
              <a:t>for a withdrawn class which is essentially the same as another class being taught.</a:t>
            </a:r>
          </a:p>
          <a:p>
            <a:pPr marL="630238" lvl="1" indent="-233363" eaLnBrk="1" fontAlgn="auto" hangingPunct="1">
              <a:spcBef>
                <a:spcPts val="324"/>
              </a:spcBef>
              <a:spcAft>
                <a:spcPts val="0"/>
              </a:spcAft>
              <a:buSzPct val="68000"/>
              <a:buFont typeface="Wingdings" pitchFamily="2" charset="2"/>
              <a:buChar char="§"/>
              <a:defRPr/>
            </a:pPr>
            <a:endParaRPr lang="en-US" sz="2000" dirty="0" smtClean="0"/>
          </a:p>
          <a:p>
            <a:pPr marL="621792" lvl="1" eaLnBrk="1" fontAlgn="auto" hangingPunct="1">
              <a:spcBef>
                <a:spcPts val="324"/>
              </a:spcBef>
              <a:spcAft>
                <a:spcPts val="0"/>
              </a:spcAft>
              <a:buFont typeface="Wingdings" pitchFamily="2" charset="2"/>
              <a:buChar char="§"/>
              <a:defRPr/>
            </a:pPr>
            <a:endParaRPr lang="en-US" sz="2000" dirty="0" smtClean="0"/>
          </a:p>
          <a:p>
            <a:pPr marL="621792" lvl="1" eaLnBrk="1" fontAlgn="auto" hangingPunct="1">
              <a:spcBef>
                <a:spcPts val="324"/>
              </a:spcBef>
              <a:spcAft>
                <a:spcPts val="0"/>
              </a:spcAft>
              <a:buFont typeface="Wingdings" pitchFamily="2" charset="2"/>
              <a:buChar char="§"/>
              <a:defRPr/>
            </a:pPr>
            <a:endParaRPr lang="en-US" sz="2000" dirty="0" smtClean="0"/>
          </a:p>
          <a:p>
            <a:pPr marL="365760" indent="-256032" eaLnBrk="1" fontAlgn="auto" hangingPunct="1">
              <a:spcAft>
                <a:spcPts val="0"/>
              </a:spcAft>
              <a:buFont typeface="Wingdings" pitchFamily="2" charset="2"/>
              <a:buChar char="§"/>
              <a:defRPr/>
            </a:pPr>
            <a:endParaRPr lang="en-US" dirty="0"/>
          </a:p>
        </p:txBody>
      </p:sp>
      <p:sp>
        <p:nvSpPr>
          <p:cNvPr id="3" name="Title 2"/>
          <p:cNvSpPr>
            <a:spLocks noGrp="1"/>
          </p:cNvSpPr>
          <p:nvPr>
            <p:ph type="title"/>
          </p:nvPr>
        </p:nvSpPr>
        <p:spPr>
          <a:xfrm>
            <a:off x="533400" y="274638"/>
            <a:ext cx="8153400" cy="944562"/>
          </a:xfrm>
        </p:spPr>
        <p:txBody>
          <a:bodyPr>
            <a:normAutofit fontScale="90000"/>
          </a:bodyPr>
          <a:lstStyle/>
          <a:p>
            <a:pPr algn="ctr" eaLnBrk="1" fontAlgn="auto" hangingPunct="1">
              <a:spcAft>
                <a:spcPts val="0"/>
              </a:spcAft>
              <a:defRPr/>
            </a:pPr>
            <a:r>
              <a:rPr lang="en-US" sz="3600" u="sng" dirty="0" smtClean="0">
                <a:ln>
                  <a:solidFill>
                    <a:schemeClr val="tx1"/>
                  </a:solidFill>
                </a:ln>
                <a:solidFill>
                  <a:srgbClr val="FF0000"/>
                </a:solidFill>
              </a:rPr>
              <a:t>Part II: Other Important Changes: </a:t>
            </a:r>
            <a:r>
              <a:rPr lang="en-US" sz="3600" dirty="0" smtClean="0"/>
              <a:t/>
            </a:r>
            <a:br>
              <a:rPr lang="en-US" sz="3600" dirty="0" smtClean="0"/>
            </a:br>
            <a:r>
              <a:rPr lang="en-US" sz="2400" dirty="0" smtClean="0"/>
              <a:t>Other </a:t>
            </a:r>
            <a:r>
              <a:rPr lang="en-US" sz="2400" dirty="0" smtClean="0">
                <a:latin typeface="Arial Black" pitchFamily="34" charset="0"/>
              </a:rPr>
              <a:t>Compensation Changes</a:t>
            </a:r>
            <a:r>
              <a:rPr lang="en-US" sz="2400" dirty="0" smtClean="0"/>
              <a:t>:</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normAutofit fontScale="77500" lnSpcReduction="20000"/>
          </a:bodyPr>
          <a:lstStyle/>
          <a:p>
            <a:pPr marL="366204" eaLnBrk="1" fontAlgn="auto" hangingPunct="1">
              <a:spcBef>
                <a:spcPts val="324"/>
              </a:spcBef>
              <a:spcAft>
                <a:spcPts val="0"/>
              </a:spcAft>
              <a:buFont typeface="Wingdings" pitchFamily="2" charset="2"/>
              <a:buChar char="v"/>
              <a:defRPr/>
            </a:pPr>
            <a:r>
              <a:rPr lang="en-US" sz="2900" b="1" dirty="0" smtClean="0">
                <a:ln>
                  <a:solidFill>
                    <a:schemeClr val="tx1"/>
                  </a:solidFill>
                </a:ln>
                <a:solidFill>
                  <a:srgbClr val="C00000"/>
                </a:solidFill>
              </a:rPr>
              <a:t>Article 7.F: </a:t>
            </a:r>
            <a:r>
              <a:rPr lang="en-US" sz="2900" b="1" u="sng" dirty="0" smtClean="0">
                <a:ln>
                  <a:solidFill>
                    <a:schemeClr val="tx1"/>
                  </a:solidFill>
                </a:ln>
                <a:solidFill>
                  <a:srgbClr val="C00000"/>
                </a:solidFill>
              </a:rPr>
              <a:t>Faculty Senate</a:t>
            </a:r>
            <a:r>
              <a:rPr lang="en-US" sz="2900" b="1" dirty="0" smtClean="0">
                <a:ln>
                  <a:solidFill>
                    <a:schemeClr val="tx1"/>
                  </a:solidFill>
                </a:ln>
                <a:solidFill>
                  <a:srgbClr val="C00000"/>
                </a:solidFill>
              </a:rPr>
              <a:t>: </a:t>
            </a:r>
            <a:r>
              <a:rPr lang="en-US" sz="2500" b="1" dirty="0" smtClean="0"/>
              <a:t>(2 elected representatives)</a:t>
            </a:r>
          </a:p>
          <a:p>
            <a:pPr marL="630238" lvl="1" indent="-233363" eaLnBrk="1" fontAlgn="auto" hangingPunct="1">
              <a:spcBef>
                <a:spcPts val="324"/>
              </a:spcBef>
              <a:spcAft>
                <a:spcPts val="0"/>
              </a:spcAft>
              <a:buSzPct val="68000"/>
              <a:buFont typeface="Wingdings" pitchFamily="2" charset="2"/>
              <a:buChar char="§"/>
              <a:defRPr/>
            </a:pPr>
            <a:r>
              <a:rPr lang="en-US" sz="2500" b="1" u="sng" dirty="0" smtClean="0">
                <a:ln>
                  <a:solidFill>
                    <a:schemeClr val="tx1"/>
                  </a:solidFill>
                </a:ln>
              </a:rPr>
              <a:t>Compensation</a:t>
            </a:r>
            <a:r>
              <a:rPr lang="en-US" sz="2500" dirty="0" smtClean="0"/>
              <a:t> </a:t>
            </a:r>
            <a:r>
              <a:rPr lang="en-US" sz="2200" dirty="0" smtClean="0"/>
              <a:t>– increased from $30/hr to </a:t>
            </a:r>
            <a:r>
              <a:rPr lang="en-US" sz="2500" u="sng" dirty="0" smtClean="0">
                <a:ln>
                  <a:solidFill>
                    <a:schemeClr val="tx1"/>
                  </a:solidFill>
                </a:ln>
                <a:solidFill>
                  <a:srgbClr val="FF0000"/>
                </a:solidFill>
              </a:rPr>
              <a:t>$35/hr</a:t>
            </a:r>
            <a:r>
              <a:rPr lang="en-US" sz="2500" dirty="0" smtClean="0"/>
              <a:t> </a:t>
            </a:r>
            <a:r>
              <a:rPr lang="en-US" sz="2400" dirty="0" smtClean="0"/>
              <a:t>for attended meetings (pd at end of each semester)</a:t>
            </a:r>
            <a:endParaRPr lang="en-US" sz="2200" dirty="0" smtClean="0"/>
          </a:p>
          <a:p>
            <a:pPr marL="621348" lvl="1" indent="-256032" eaLnBrk="1" fontAlgn="auto" hangingPunct="1">
              <a:spcAft>
                <a:spcPts val="0"/>
              </a:spcAft>
              <a:buFont typeface="Wingdings" pitchFamily="2" charset="2"/>
              <a:buChar char="§"/>
              <a:defRPr/>
            </a:pPr>
            <a:r>
              <a:rPr lang="en-US" sz="2500" b="1" u="sng" dirty="0" smtClean="0"/>
              <a:t>Change in election procedure</a:t>
            </a:r>
            <a:r>
              <a:rPr lang="en-US" sz="2500" b="1" dirty="0" smtClean="0"/>
              <a:t>.</a:t>
            </a:r>
          </a:p>
          <a:p>
            <a:pPr marL="859473" lvl="2" indent="-256032" eaLnBrk="1" fontAlgn="auto" hangingPunct="1">
              <a:spcAft>
                <a:spcPts val="0"/>
              </a:spcAft>
              <a:buFont typeface="Wingdings" pitchFamily="2" charset="2"/>
              <a:buChar char="§"/>
              <a:defRPr/>
            </a:pPr>
            <a:r>
              <a:rPr lang="en-US" b="1" i="1" u="sng" dirty="0" smtClean="0"/>
              <a:t>After </a:t>
            </a:r>
            <a:r>
              <a:rPr lang="en-US" b="1" dirty="0" smtClean="0"/>
              <a:t>this fall election, the elections will be held in </a:t>
            </a:r>
            <a:r>
              <a:rPr lang="en-US" b="1" u="sng" dirty="0" smtClean="0"/>
              <a:t>April) </a:t>
            </a:r>
            <a:r>
              <a:rPr lang="en-US" b="1" dirty="0" smtClean="0"/>
              <a:t>for the following year – so alternate position very important. </a:t>
            </a:r>
          </a:p>
          <a:p>
            <a:pPr marL="859473" lvl="2" indent="-256032" eaLnBrk="1" fontAlgn="auto" hangingPunct="1">
              <a:spcAft>
                <a:spcPts val="0"/>
              </a:spcAft>
              <a:buFont typeface="Wingdings" pitchFamily="2" charset="2"/>
              <a:buChar char="§"/>
              <a:defRPr/>
            </a:pPr>
            <a:r>
              <a:rPr lang="en-US" b="1" dirty="0" smtClean="0"/>
              <a:t>Ed Affaires Office will be running the elections; Arlene Santos-George</a:t>
            </a:r>
          </a:p>
          <a:p>
            <a:pPr marL="859473" lvl="2" indent="-256032" eaLnBrk="1" fontAlgn="auto" hangingPunct="1">
              <a:spcAft>
                <a:spcPts val="0"/>
              </a:spcAft>
              <a:buFont typeface="Wingdings" pitchFamily="2" charset="2"/>
              <a:buChar char="§"/>
              <a:defRPr/>
            </a:pPr>
            <a:endParaRPr lang="en-US" sz="2900" b="1" dirty="0" smtClean="0"/>
          </a:p>
          <a:p>
            <a:pPr marL="366204" eaLnBrk="1" fontAlgn="auto" hangingPunct="1">
              <a:spcBef>
                <a:spcPts val="324"/>
              </a:spcBef>
              <a:spcAft>
                <a:spcPts val="0"/>
              </a:spcAft>
              <a:buFont typeface="Wingdings" pitchFamily="2" charset="2"/>
              <a:buChar char="v"/>
              <a:defRPr/>
            </a:pPr>
            <a:r>
              <a:rPr lang="en-US" sz="2900" b="1" dirty="0" smtClean="0">
                <a:ln>
                  <a:solidFill>
                    <a:schemeClr val="tx1"/>
                  </a:solidFill>
                </a:ln>
                <a:solidFill>
                  <a:srgbClr val="C00000"/>
                </a:solidFill>
              </a:rPr>
              <a:t>NEW: Article 7.G: </a:t>
            </a:r>
            <a:r>
              <a:rPr lang="en-US" sz="2900" b="1" u="sng" dirty="0" smtClean="0">
                <a:ln>
                  <a:solidFill>
                    <a:schemeClr val="tx1"/>
                  </a:solidFill>
                </a:ln>
                <a:solidFill>
                  <a:srgbClr val="C00000"/>
                </a:solidFill>
              </a:rPr>
              <a:t>Diversity Commission</a:t>
            </a:r>
            <a:r>
              <a:rPr lang="en-US" sz="2900" b="1" dirty="0" smtClean="0">
                <a:ln>
                  <a:solidFill>
                    <a:schemeClr val="tx1"/>
                  </a:solidFill>
                </a:ln>
                <a:solidFill>
                  <a:srgbClr val="C00000"/>
                </a:solidFill>
              </a:rPr>
              <a:t>: </a:t>
            </a:r>
            <a:r>
              <a:rPr lang="en-US" sz="2500" b="1" dirty="0" smtClean="0"/>
              <a:t>(2 appointed representatives)</a:t>
            </a:r>
          </a:p>
          <a:p>
            <a:pPr marL="621792" lvl="1" eaLnBrk="1" fontAlgn="auto" hangingPunct="1">
              <a:spcBef>
                <a:spcPts val="324"/>
              </a:spcBef>
              <a:spcAft>
                <a:spcPts val="0"/>
              </a:spcAft>
              <a:buFont typeface="Wingdings" pitchFamily="2" charset="2"/>
              <a:buChar char="§"/>
              <a:defRPr/>
            </a:pPr>
            <a:r>
              <a:rPr lang="en-US" sz="2500" b="1" u="sng" dirty="0" smtClean="0">
                <a:ln>
                  <a:solidFill>
                    <a:schemeClr val="tx1"/>
                  </a:solidFill>
                </a:ln>
              </a:rPr>
              <a:t>Compensation</a:t>
            </a:r>
            <a:r>
              <a:rPr lang="en-US" sz="2500" dirty="0" smtClean="0"/>
              <a:t> –</a:t>
            </a:r>
            <a:r>
              <a:rPr lang="en-US" sz="2200" dirty="0" smtClean="0"/>
              <a:t>increased from $30/hr to </a:t>
            </a:r>
            <a:r>
              <a:rPr lang="en-US" sz="2500" u="sng" dirty="0" smtClean="0">
                <a:ln>
                  <a:solidFill>
                    <a:schemeClr val="tx1"/>
                  </a:solidFill>
                </a:ln>
                <a:solidFill>
                  <a:srgbClr val="FF0000"/>
                </a:solidFill>
              </a:rPr>
              <a:t>$35/hr</a:t>
            </a:r>
            <a:r>
              <a:rPr lang="en-US" sz="2500" dirty="0" smtClean="0">
                <a:ln>
                  <a:solidFill>
                    <a:schemeClr val="tx1"/>
                  </a:solidFill>
                </a:ln>
                <a:solidFill>
                  <a:srgbClr val="FF0000"/>
                </a:solidFill>
              </a:rPr>
              <a:t> </a:t>
            </a:r>
            <a:r>
              <a:rPr lang="en-US" sz="2200" dirty="0" smtClean="0"/>
              <a:t>for attended meetings (pd at end of each </a:t>
            </a:r>
            <a:r>
              <a:rPr lang="en-US" sz="2200" dirty="0" smtClean="0"/>
              <a:t>semester)</a:t>
            </a:r>
            <a:endParaRPr lang="en-US" sz="2200" u="sng" dirty="0" smtClean="0">
              <a:ln>
                <a:solidFill>
                  <a:schemeClr val="tx1"/>
                </a:solidFill>
              </a:ln>
              <a:solidFill>
                <a:srgbClr val="FF0000"/>
              </a:solidFill>
            </a:endParaRPr>
          </a:p>
          <a:p>
            <a:pPr marL="621348" lvl="1" indent="-256032" eaLnBrk="1" fontAlgn="auto" hangingPunct="1">
              <a:spcAft>
                <a:spcPts val="0"/>
              </a:spcAft>
              <a:buFont typeface="Wingdings" pitchFamily="2" charset="2"/>
              <a:buChar char="§"/>
              <a:defRPr/>
            </a:pPr>
            <a:r>
              <a:rPr lang="en-US" sz="2500" b="1" dirty="0" smtClean="0"/>
              <a:t>2</a:t>
            </a:r>
            <a:r>
              <a:rPr lang="en-US" sz="2500" dirty="0" smtClean="0"/>
              <a:t> </a:t>
            </a:r>
            <a:r>
              <a:rPr lang="en-US" sz="2500" b="1" u="sng" dirty="0" smtClean="0"/>
              <a:t>appointed adjuncts </a:t>
            </a:r>
            <a:r>
              <a:rPr lang="en-US" sz="2500" b="1" dirty="0" smtClean="0"/>
              <a:t>representatives – 2 year term</a:t>
            </a:r>
          </a:p>
          <a:p>
            <a:pPr marL="859473" lvl="2" indent="-256032" eaLnBrk="1" fontAlgn="auto" hangingPunct="1">
              <a:spcAft>
                <a:spcPts val="0"/>
              </a:spcAft>
              <a:buFont typeface="Wingdings" pitchFamily="2" charset="2"/>
              <a:buChar char="§"/>
              <a:defRPr/>
            </a:pPr>
            <a:r>
              <a:rPr lang="en-US" b="1" dirty="0" smtClean="0"/>
              <a:t>Appointed by our 2 Adjunct Faculty  Senate Reps &amp; Faculty Senate President. </a:t>
            </a:r>
          </a:p>
          <a:p>
            <a:pPr marL="621348" lvl="1" indent="-256032" eaLnBrk="1" fontAlgn="auto" hangingPunct="1">
              <a:spcAft>
                <a:spcPts val="0"/>
              </a:spcAft>
              <a:buFont typeface="Wingdings" pitchFamily="2" charset="2"/>
              <a:buChar char="§"/>
              <a:defRPr/>
            </a:pPr>
            <a:r>
              <a:rPr lang="en-US" sz="2500" dirty="0" smtClean="0"/>
              <a:t>Adjunct Diversity representatives </a:t>
            </a:r>
            <a:r>
              <a:rPr lang="en-US" sz="2500" b="1" u="sng" dirty="0" smtClean="0"/>
              <a:t>must be attending regular meeting</a:t>
            </a:r>
            <a:r>
              <a:rPr lang="en-US" sz="2500" b="1" dirty="0" smtClean="0"/>
              <a:t> to get </a:t>
            </a:r>
            <a:r>
              <a:rPr lang="en-US" sz="2500" b="1" u="sng" dirty="0" smtClean="0"/>
              <a:t>subcommittee pay</a:t>
            </a:r>
            <a:r>
              <a:rPr lang="en-US" sz="2500" b="1" dirty="0" smtClean="0"/>
              <a:t>.</a:t>
            </a:r>
          </a:p>
          <a:p>
            <a:pPr marL="621348" lvl="1" indent="-256032" eaLnBrk="1" fontAlgn="auto" hangingPunct="1">
              <a:spcAft>
                <a:spcPts val="0"/>
              </a:spcAft>
              <a:buFont typeface="Wingdings" pitchFamily="2" charset="2"/>
              <a:buChar char="§"/>
              <a:defRPr/>
            </a:pPr>
            <a:endParaRPr lang="en-US" b="1" dirty="0" smtClean="0"/>
          </a:p>
          <a:p>
            <a:pPr marL="365760" indent="-256032" eaLnBrk="1" fontAlgn="auto" hangingPunct="1">
              <a:spcAft>
                <a:spcPts val="0"/>
              </a:spcAft>
              <a:buFont typeface="Wingdings 3"/>
              <a:buChar char=""/>
              <a:defRPr/>
            </a:pPr>
            <a:endParaRPr lang="en-US" dirty="0"/>
          </a:p>
        </p:txBody>
      </p:sp>
      <p:sp>
        <p:nvSpPr>
          <p:cNvPr id="3" name="Title 2"/>
          <p:cNvSpPr>
            <a:spLocks noGrp="1"/>
          </p:cNvSpPr>
          <p:nvPr>
            <p:ph type="title"/>
          </p:nvPr>
        </p:nvSpPr>
        <p:spPr/>
        <p:txBody>
          <a:bodyPr>
            <a:normAutofit fontScale="90000"/>
          </a:bodyPr>
          <a:lstStyle/>
          <a:p>
            <a:pPr algn="ctr" eaLnBrk="1" fontAlgn="auto" hangingPunct="1">
              <a:spcAft>
                <a:spcPts val="0"/>
              </a:spcAft>
              <a:defRPr/>
            </a:pPr>
            <a:r>
              <a:rPr lang="en-US" sz="4400" dirty="0" smtClean="0"/>
              <a:t>Other Compensation Changes Cont: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995</TotalTime>
  <Words>2047</Words>
  <Application>Microsoft Office PowerPoint</Application>
  <PresentationFormat>On-screen Show (4:3)</PresentationFormat>
  <Paragraphs>254</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Ratification Meeting Bargaining Committee:   Michelle Standridge Elise Naccarato-Grosspietsch Marilyn Sarich,  John Carobine, Brian Smith, Caroline Oas, Steve Titus </vt:lpstr>
      <vt:lpstr>Part I: Very Important Changes: Per Load Hour Compensation Schedule Article 7.A :</vt:lpstr>
      <vt:lpstr>Article 3.D – Orientation, Voluntary Meetings and Mandatory Meetings</vt:lpstr>
      <vt:lpstr>Article 3.D – Orientation, Voluntary Meetings and Mandatory Meetings Cont.</vt:lpstr>
      <vt:lpstr>Service Recognition – 3 Parts: Article 3.I, Article 7.H &amp; recognition MOU</vt:lpstr>
      <vt:lpstr> Service Recognition Cont: Article 7.H &amp; recognition MOU </vt:lpstr>
      <vt:lpstr>Adjunct Responsibilities &amp; Retirement</vt:lpstr>
      <vt:lpstr>Part II: Other Important Changes:  Other Compensation Changes:</vt:lpstr>
      <vt:lpstr>Other Compensation Changes Cont:</vt:lpstr>
      <vt:lpstr>Other Compensation Changes  Cont:</vt:lpstr>
      <vt:lpstr>Part II cont:  Other Important Changes</vt:lpstr>
      <vt:lpstr>Part II cont:  Other Important Changes</vt:lpstr>
      <vt:lpstr>Student Behavior Complaint/ Intervention Form</vt:lpstr>
      <vt:lpstr>Complaint Form Cont.</vt:lpstr>
      <vt:lpstr>Part III: Housekeeping</vt:lpstr>
      <vt:lpstr>Part III:   Housekeeping Cont: </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Ratification Meeting</dc:title>
  <dc:creator>Elise</dc:creator>
  <cp:lastModifiedBy>Elise</cp:lastModifiedBy>
  <cp:revision>183</cp:revision>
  <dcterms:created xsi:type="dcterms:W3CDTF">2009-08-28T17:53:37Z</dcterms:created>
  <dcterms:modified xsi:type="dcterms:W3CDTF">2012-08-30T23:07:55Z</dcterms:modified>
</cp:coreProperties>
</file>